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sldIdLst>
    <p:sldId id="256" r:id="rId3"/>
    <p:sldId id="257" r:id="rId4"/>
    <p:sldId id="276" r:id="rId5"/>
    <p:sldId id="280" r:id="rId6"/>
    <p:sldId id="281" r:id="rId7"/>
    <p:sldId id="282" r:id="rId8"/>
    <p:sldId id="277" r:id="rId9"/>
    <p:sldId id="258" r:id="rId10"/>
    <p:sldId id="278" r:id="rId11"/>
    <p:sldId id="283" r:id="rId12"/>
    <p:sldId id="289" r:id="rId13"/>
    <p:sldId id="265" r:id="rId14"/>
    <p:sldId id="274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854DD-5A32-4EAC-A2EF-6A365720F715}">
          <p14:sldIdLst>
            <p14:sldId id="256"/>
            <p14:sldId id="257"/>
          </p14:sldIdLst>
        </p14:section>
        <p14:section name="101_생각 똑똑_디지털 사회에서 생길 수 있는 도덕 문제 알아보기" id="{D4862448-7317-416D-9984-1F314DCC69FE}">
          <p14:sldIdLst>
            <p14:sldId id="276"/>
            <p14:sldId id="280"/>
            <p14:sldId id="281"/>
            <p14:sldId id="282"/>
            <p14:sldId id="277"/>
          </p14:sldIdLst>
        </p14:section>
        <p14:section name="102_생각 똑똑_이번 시간에 배울 내용" id="{42D21671-164E-4E5F-8339-603735F460B4}">
          <p14:sldIdLst>
            <p14:sldId id="258"/>
          </p14:sldIdLst>
        </p14:section>
        <p14:section name="201_생각 쑥쑥_디지털 사회의 도덕 문제 해결 방법 찾아보기" id="{3D1863B6-AEA5-400F-9563-7150A25C9EB4}">
          <p14:sldIdLst>
            <p14:sldId id="278"/>
            <p14:sldId id="283"/>
            <p14:sldId id="289"/>
          </p14:sldIdLst>
        </p14:section>
        <p14:section name="301_생각 탄탄_디지털 사회의 도덕 문제 설명하기" id="{2661A6D8-2BF9-4483-BAE8-BAB6CEDB266E}">
          <p14:sldIdLst>
            <p14:sldId id="265"/>
            <p14:sldId id="274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ED8D37"/>
    <a:srgbClr val="FBE8D7"/>
    <a:srgbClr val="FDF3E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79588"/>
            <a:ext cx="12192000" cy="78412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02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999612" y="6564144"/>
            <a:ext cx="319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*Typo: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NotoSans</a:t>
            </a:r>
            <a:r>
              <a:rPr lang="en-US" altLang="ko-KR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/ </a:t>
            </a:r>
            <a:r>
              <a:rPr lang="ko-KR" altLang="en-US" sz="80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여기어때잘난체</a:t>
            </a:r>
            <a:endParaRPr lang="ko-KR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양쪽 모서리가 둥근 사각형 9"/>
          <p:cNvSpPr/>
          <p:nvPr userDrawn="1"/>
        </p:nvSpPr>
        <p:spPr>
          <a:xfrm rot="5400000">
            <a:off x="2445966" y="-962843"/>
            <a:ext cx="611560" cy="5503492"/>
          </a:xfrm>
          <a:prstGeom prst="round2SameRect">
            <a:avLst>
              <a:gd name="adj1" fmla="val 26012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1067131" y="1604464"/>
            <a:ext cx="393691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초등 </a:t>
            </a:r>
            <a:r>
              <a:rPr lang="ko-KR" altLang="en-US" sz="1700" dirty="0" err="1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차시학습</a:t>
            </a:r>
            <a:r>
              <a:rPr lang="ko-KR" altLang="en-US" sz="1700" dirty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1700" dirty="0" smtClean="0">
                <a:solidFill>
                  <a:schemeClr val="accent2"/>
                </a:solidFill>
                <a:latin typeface="여기어때 잘난체" pitchFamily="50" charset="-127"/>
                <a:ea typeface="여기어때 잘난체" pitchFamily="50" charset="-127"/>
              </a:rPr>
              <a:t>통합 </a:t>
            </a: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Storyboard</a:t>
            </a:r>
            <a:endParaRPr lang="ko-KR" altLang="en-US" sz="17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pic>
        <p:nvPicPr>
          <p:cNvPr id="12" name="Picture 2" descr="C:\Users\석혜린\Desktop\w\T셀파로고 복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7" y="1604237"/>
            <a:ext cx="864246" cy="3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728CCC-937C-4320-B487-1F9AD7F1EAE3}"/>
              </a:ext>
            </a:extLst>
          </p:cNvPr>
          <p:cNvSpPr/>
          <p:nvPr userDrawn="1"/>
        </p:nvSpPr>
        <p:spPr>
          <a:xfrm>
            <a:off x="1168679" y="28515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과</a:t>
            </a:r>
            <a:r>
              <a:rPr lang="ko-KR" altLang="en-US" sz="1800" spc="-3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  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목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A85DE9-2D48-4B60-B6E7-F4AD7B17F63B}"/>
              </a:ext>
            </a:extLst>
          </p:cNvPr>
          <p:cNvSpPr/>
          <p:nvPr userDrawn="1"/>
        </p:nvSpPr>
        <p:spPr>
          <a:xfrm>
            <a:off x="1168679" y="34072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파일명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4518630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작성자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97523-6CAD-48D2-8717-CC7821435AF4}"/>
              </a:ext>
            </a:extLst>
          </p:cNvPr>
          <p:cNvSpPr/>
          <p:nvPr userDrawn="1"/>
        </p:nvSpPr>
        <p:spPr>
          <a:xfrm>
            <a:off x="1168679" y="5074329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검토자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C67BD-C7F9-4C84-9E7B-5B684A0B3F2D}"/>
              </a:ext>
            </a:extLst>
          </p:cNvPr>
          <p:cNvSpPr txBox="1"/>
          <p:nvPr userDrawn="1"/>
        </p:nvSpPr>
        <p:spPr>
          <a:xfrm>
            <a:off x="2401608" y="2844455"/>
            <a:ext cx="279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도덕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C8A517-9362-4400-9E89-AD904D7C8C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01608" y="3371968"/>
            <a:ext cx="3275984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duk_0n_0n_000n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401608" y="4485015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ko-KR" altLang="en-US" dirty="0" smtClean="0"/>
              <a:t>이영현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D7461-383E-41B2-9B67-416228C6E21C}"/>
              </a:ext>
            </a:extLst>
          </p:cNvPr>
          <p:cNvSpPr txBox="1"/>
          <p:nvPr userDrawn="1"/>
        </p:nvSpPr>
        <p:spPr>
          <a:xfrm>
            <a:off x="2401608" y="5067253"/>
            <a:ext cx="27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333333">
                    <a:lumMod val="75000"/>
                  </a:srgb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이영현</a:t>
            </a:r>
            <a:endParaRPr lang="ko-KR" altLang="en-US" sz="2000" dirty="0">
              <a:solidFill>
                <a:srgbClr val="333333">
                  <a:lumMod val="75000"/>
                </a:srgb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A4302-3A9C-462F-9FE5-AF60CB30C3A5}"/>
              </a:ext>
            </a:extLst>
          </p:cNvPr>
          <p:cNvSpPr/>
          <p:nvPr userDrawn="1"/>
        </p:nvSpPr>
        <p:spPr>
          <a:xfrm>
            <a:off x="1168679" y="3962931"/>
            <a:ext cx="116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[ </a:t>
            </a:r>
            <a:r>
              <a:rPr lang="ko-KR" altLang="en-US" sz="1800" dirty="0" err="1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수업명</a:t>
            </a:r>
            <a:r>
              <a:rPr lang="ko-KR" altLang="en-US" sz="1800" dirty="0" smtClean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altLang="ko-KR" sz="1800" dirty="0">
                <a:solidFill>
                  <a:srgbClr val="D5C3BF">
                    <a:lumMod val="50000"/>
                  </a:srgbClr>
                </a:solidFill>
                <a:latin typeface="여기어때 잘난체" pitchFamily="50" charset="-127"/>
                <a:ea typeface="여기어때 잘난체" pitchFamily="50" charset="-127"/>
              </a:rPr>
              <a:t>]</a:t>
            </a:r>
            <a:endParaRPr lang="ko-KR" altLang="en-US" sz="1800" dirty="0">
              <a:solidFill>
                <a:srgbClr val="D5C3BF">
                  <a:lumMod val="50000"/>
                </a:srgb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A8C8B9B-4199-4909-BB5F-F879BB7B8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401608" y="3922174"/>
            <a:ext cx="2795588" cy="4365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altLang="ko-KR" dirty="0" smtClean="0"/>
              <a:t>##############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2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2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2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640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5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2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1511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9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8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2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>
            <a:spLocks noChangeAspect="1"/>
          </p:cNvSpPr>
          <p:nvPr userDrawn="1"/>
        </p:nvSpPr>
        <p:spPr>
          <a:xfrm>
            <a:off x="-1" y="227200"/>
            <a:ext cx="9352800" cy="992067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8490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145px)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824328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988125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7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2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2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4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77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놀이터_소발문_2줄탭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1270788"/>
            <a:ext cx="9353975" cy="370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1" y="227200"/>
            <a:ext cx="9352800" cy="1128904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96638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113018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9554" y="276161"/>
            <a:ext cx="8178794" cy="9069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1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_2</a:t>
            </a:r>
            <a:r>
              <a:rPr lang="ko-KR" altLang="en-US" dirty="0" smtClean="0"/>
              <a:t>줄</a:t>
            </a:r>
            <a:r>
              <a:rPr lang="en-US" altLang="ko-KR" dirty="0" smtClean="0"/>
              <a:t>+</a:t>
            </a:r>
            <a:r>
              <a:rPr lang="ko-KR" altLang="en-US" dirty="0" smtClean="0"/>
              <a:t>탭만큼 길 때</a:t>
            </a:r>
            <a:r>
              <a:rPr lang="en-US" altLang="ko-KR" dirty="0" smtClean="0"/>
              <a:t>(1367 X 165px)</a:t>
            </a:r>
            <a:r>
              <a:rPr lang="ko-KR" altLang="en-US" dirty="0" smtClean="0"/>
              <a:t> 두 줄이 들어가는 </a:t>
            </a:r>
            <a:r>
              <a:rPr lang="ko-KR" altLang="en-US" dirty="0" err="1" smtClean="0"/>
              <a:t>영역입니당</a:t>
            </a:r>
            <a:r>
              <a:rPr lang="ko-KR" altLang="en-US" dirty="0" smtClean="0"/>
              <a:t> 채워서 써주세요</a:t>
            </a:r>
            <a:r>
              <a:rPr lang="en-US" altLang="ko-KR" dirty="0" smtClean="0"/>
              <a:t>!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" y="382940"/>
            <a:ext cx="909391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0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탭보다 짧을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2534"/>
            <a:ext cx="8612189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탭보다 짧을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45831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62211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6" name="순서도: 연결자 15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7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발문(탭만큼 길어질 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227200"/>
            <a:ext cx="9353975" cy="475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+mn-ea"/>
                <a:ea typeface="+mn-ea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5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-1" y="227200"/>
            <a:ext cx="9353973" cy="742310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1C5CF-1774-4F20-87A3-A73252125DAF}"/>
              </a:ext>
            </a:extLst>
          </p:cNvPr>
          <p:cNvSpPr/>
          <p:nvPr userDrawn="1"/>
        </p:nvSpPr>
        <p:spPr>
          <a:xfrm>
            <a:off x="9071139" y="574574"/>
            <a:ext cx="180000" cy="144000"/>
          </a:xfrm>
          <a:prstGeom prst="rect">
            <a:avLst/>
          </a:prstGeom>
          <a:solidFill>
            <a:srgbClr val="FF9800">
              <a:lumMod val="50000"/>
            </a:srgbClr>
          </a:soli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AE7C65">
                    <a:lumMod val="20000"/>
                    <a:lumOff val="80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탭</a:t>
            </a:r>
            <a:endParaRPr kumimoji="0" lang="ko-KR" altLang="en-US" sz="400" b="0" i="0" u="none" strike="noStrike" kern="0" cap="none" spc="0" normalizeH="0" baseline="0" noProof="0" dirty="0">
              <a:ln>
                <a:noFill/>
              </a:ln>
              <a:solidFill>
                <a:srgbClr val="AE7C65">
                  <a:lumMod val="20000"/>
                  <a:lumOff val="80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5" name="텍스트 개체 틀 3071">
            <a:extLst>
              <a:ext uri="{FF2B5EF4-FFF2-40B4-BE49-F238E27FC236}">
                <a16:creationId xmlns:a16="http://schemas.microsoft.com/office/drawing/2014/main" id="{B89785FD-3426-44AE-A1BA-66762226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8553" y="738371"/>
            <a:ext cx="3181374" cy="209512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1000" b="0" i="0" u="none" strike="noStrike" kern="1200" cap="none" spc="0" normalizeH="0" baseline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현재 탭 주황색으로 표기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탭 없는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E7C65"/>
                </a:solidFill>
                <a:effectLst/>
                <a:uLnTx/>
                <a:uFillTx/>
                <a:latin typeface="Noto Sans KR Black"/>
                <a:ea typeface="Noto Sans KR Black"/>
                <a:cs typeface="+mn-cs"/>
              </a:rPr>
              <a:t>넣음</a:t>
            </a:r>
            <a:endParaRPr lang="ko-KR" altLang="en-US" dirty="0"/>
          </a:p>
        </p:txBody>
      </p:sp>
      <p:sp>
        <p:nvSpPr>
          <p:cNvPr id="17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91" y="282365"/>
            <a:ext cx="8612189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+mn-ea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탭만큼 발문 길어질 때</a:t>
            </a:r>
            <a:r>
              <a:rPr lang="en-US" altLang="ko-KR" dirty="0" smtClean="0"/>
              <a:t>(1367 X 106.5px)</a:t>
            </a:r>
            <a:endParaRPr lang="ko-KR" altLang="en-US" dirty="0"/>
          </a:p>
        </p:txBody>
      </p:sp>
      <p:sp>
        <p:nvSpPr>
          <p:cNvPr id="13" name="순서도: 연결자 12"/>
          <p:cNvSpPr/>
          <p:nvPr userDrawn="1"/>
        </p:nvSpPr>
        <p:spPr>
          <a:xfrm>
            <a:off x="158379" y="442070"/>
            <a:ext cx="143463" cy="143858"/>
          </a:xfrm>
          <a:prstGeom prst="flowChartConnector">
            <a:avLst/>
          </a:prstGeom>
          <a:solidFill>
            <a:srgbClr val="826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5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0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번 시간 배울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237619"/>
            <a:ext cx="9372600" cy="4747619"/>
            <a:chOff x="0" y="237619"/>
            <a:chExt cx="9372600" cy="474761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7619"/>
              <a:ext cx="9372600" cy="474761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3261946" y="888023"/>
              <a:ext cx="2804746" cy="2901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08784" y="848508"/>
              <a:ext cx="3155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이번 시간에는 무엇을 배울까요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  <a:endPara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56538" y="2883877"/>
              <a:ext cx="501162" cy="131885"/>
            </a:xfrm>
            <a:prstGeom prst="roundRect">
              <a:avLst>
                <a:gd name="adj" fmla="val 50000"/>
              </a:avLst>
            </a:prstGeom>
            <a:solidFill>
              <a:srgbClr val="009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8954" y="27958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도  덕</a:t>
              </a:r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65431" y="2795853"/>
              <a:ext cx="1116623" cy="378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80911" y="2740972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7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8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9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20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262743" y="1481128"/>
            <a:ext cx="7062651" cy="894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646" y="1441704"/>
            <a:ext cx="8145209" cy="1185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sz="32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차시 목표를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0"/>
            <a:r>
              <a:rPr lang="ko-KR" altLang="en-US" dirty="0" smtClean="0"/>
              <a:t>두 줄까지 입력 가능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22" hasCustomPrompt="1"/>
          </p:nvPr>
        </p:nvSpPr>
        <p:spPr>
          <a:xfrm>
            <a:off x="4651498" y="2729223"/>
            <a:ext cx="1436688" cy="4625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Noto Sans KR ExtraBold" panose="020B0200000000000000" pitchFamily="50" charset="-127"/>
                <a:ea typeface="Noto Sans KR ExtraBold" panose="020B0200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NN~NN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98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똑똑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6902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쑥쑥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" y="374231"/>
            <a:ext cx="85035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생각 탄탄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" y="374231"/>
            <a:ext cx="8480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마무리_소발문_탭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F404-C5D2-43DA-AF8D-48DA851A096F}"/>
              </a:ext>
            </a:extLst>
          </p:cNvPr>
          <p:cNvSpPr/>
          <p:nvPr userDrawn="1"/>
        </p:nvSpPr>
        <p:spPr>
          <a:xfrm>
            <a:off x="0" y="989307"/>
            <a:ext cx="9353975" cy="398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229871"/>
            <a:ext cx="9353973" cy="474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 noChangeAspect="1"/>
          </p:cNvSpPr>
          <p:nvPr userDrawn="1"/>
        </p:nvSpPr>
        <p:spPr>
          <a:xfrm>
            <a:off x="-2" y="225291"/>
            <a:ext cx="9352800" cy="636858"/>
          </a:xfrm>
          <a:prstGeom prst="rect">
            <a:avLst/>
          </a:prstGeom>
          <a:solidFill>
            <a:srgbClr val="F6E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3071">
            <a:extLst>
              <a:ext uri="{FF2B5EF4-FFF2-40B4-BE49-F238E27FC236}">
                <a16:creationId xmlns:a16="http://schemas.microsoft.com/office/drawing/2014/main" id="{BBF04E3A-ED06-464B-86E4-463628C2CF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263" y="282425"/>
            <a:ext cx="8170085" cy="4913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just">
              <a:lnSpc>
                <a:spcPct val="120000"/>
              </a:lnSpc>
              <a:buNone/>
              <a:defRPr sz="2400" strike="noStrike" kern="900" spc="-4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err="1" smtClean="0"/>
              <a:t>소발문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 없을 때</a:t>
            </a:r>
            <a:r>
              <a:rPr lang="en-US" altLang="ko-KR" dirty="0" smtClean="0"/>
              <a:t>(1367 X 86.5px)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3974" y="4086225"/>
            <a:ext cx="2826000" cy="2771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Font typeface="+mj-lt"/>
              <a:buNone/>
              <a:defRPr sz="8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buFont typeface="+mj-lt"/>
              <a:buAutoNum type="arabicPeriod"/>
              <a:defRPr sz="1000">
                <a:latin typeface="+mn-ea"/>
                <a:ea typeface="+mn-ea"/>
              </a:defRPr>
            </a:lvl2pPr>
            <a:lvl3pPr>
              <a:buFont typeface="+mj-lt"/>
              <a:buAutoNum type="arabicPeriod"/>
              <a:defRPr sz="1000">
                <a:latin typeface="+mn-ea"/>
                <a:ea typeface="+mn-ea"/>
              </a:defRPr>
            </a:lvl3pPr>
            <a:lvl4pPr>
              <a:buFont typeface="+mj-lt"/>
              <a:buAutoNum type="arabicPeriod"/>
              <a:defRPr sz="1000">
                <a:latin typeface="+mn-ea"/>
                <a:ea typeface="+mn-ea"/>
              </a:defRPr>
            </a:lvl4pPr>
            <a:lvl5pPr>
              <a:buFont typeface="+mj-lt"/>
              <a:buAutoNum type="arabicPeriod"/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텍스트 개체 틀 3071"/>
          <p:cNvSpPr>
            <a:spLocks noGrp="1"/>
          </p:cNvSpPr>
          <p:nvPr>
            <p:ph type="body" sz="quarter" idx="18" hasCustomPrompt="1"/>
          </p:nvPr>
        </p:nvSpPr>
        <p:spPr>
          <a:xfrm>
            <a:off x="825204" y="400"/>
            <a:ext cx="8528770" cy="226800"/>
          </a:xfrm>
          <a:prstGeom prst="rect">
            <a:avLst/>
          </a:prstGeom>
        </p:spPr>
        <p:txBody>
          <a:bodyPr lIns="108000" tIns="36000" rIns="72000" bIns="36000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" name="텍스트 개체 틀 3071"/>
          <p:cNvSpPr>
            <a:spLocks noGrp="1"/>
          </p:cNvSpPr>
          <p:nvPr>
            <p:ph type="body" sz="quarter" idx="19"/>
          </p:nvPr>
        </p:nvSpPr>
        <p:spPr>
          <a:xfrm>
            <a:off x="10123134" y="0"/>
            <a:ext cx="2068866" cy="234000"/>
          </a:xfrm>
          <a:prstGeom prst="rect">
            <a:avLst/>
          </a:prstGeom>
        </p:spPr>
        <p:txBody>
          <a:bodyPr lIns="108000" tIns="36000" rIns="72000" bIns="36000" anchor="ctr"/>
          <a:lstStyle>
            <a:lvl1pPr marL="0" indent="0" algn="just">
              <a:lnSpc>
                <a:spcPct val="120000"/>
              </a:lnSpc>
              <a:buNone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3071"/>
          <p:cNvSpPr>
            <a:spLocks noGrp="1"/>
          </p:cNvSpPr>
          <p:nvPr>
            <p:ph type="body" sz="quarter" idx="20" hasCustomPrompt="1"/>
          </p:nvPr>
        </p:nvSpPr>
        <p:spPr>
          <a:xfrm>
            <a:off x="9353974" y="434803"/>
            <a:ext cx="2838026" cy="3642713"/>
          </a:xfrm>
          <a:prstGeom prst="rect">
            <a:avLst/>
          </a:prstGeom>
        </p:spPr>
        <p:txBody>
          <a:bodyPr lIns="36000" tIns="36000" rIns="36000" bIns="36000" anchor="t"/>
          <a:lstStyle>
            <a:lvl1pPr marL="182563" indent="-182563" algn="just">
              <a:lnSpc>
                <a:spcPct val="100000"/>
              </a:lnSpc>
              <a:buFont typeface="+mj-lt"/>
              <a:buAutoNum type="arabicPeriod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 -</a:t>
            </a:r>
            <a:endParaRPr lang="ko-KR" altLang="en-US" dirty="0"/>
          </a:p>
        </p:txBody>
      </p:sp>
      <p:sp>
        <p:nvSpPr>
          <p:cNvPr id="11" name="텍스트 개체 틀 3071"/>
          <p:cNvSpPr>
            <a:spLocks noGrp="1"/>
          </p:cNvSpPr>
          <p:nvPr>
            <p:ph type="body" sz="quarter" idx="21" hasCustomPrompt="1"/>
          </p:nvPr>
        </p:nvSpPr>
        <p:spPr>
          <a:xfrm>
            <a:off x="131745" y="5279304"/>
            <a:ext cx="9118182" cy="234000"/>
          </a:xfrm>
          <a:prstGeom prst="rect">
            <a:avLst/>
          </a:prstGeom>
        </p:spPr>
        <p:txBody>
          <a:bodyPr lIns="36000" tIns="36000" rIns="36000" bIns="36000"/>
          <a:lstStyle>
            <a:lvl1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 sz="1000" strike="noStrike" spc="-50" baseline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  <a:lvl2pPr>
              <a:defRPr sz="1200">
                <a:latin typeface="+mn-ea"/>
                <a:ea typeface="+mn-ea"/>
              </a:defRPr>
            </a:lvl2pPr>
            <a:lvl3pPr>
              <a:defRPr sz="1100">
                <a:latin typeface="+mn-ea"/>
                <a:ea typeface="+mn-ea"/>
              </a:defRPr>
            </a:lvl3pPr>
            <a:lvl4pPr>
              <a:defRPr sz="1050">
                <a:latin typeface="+mn-ea"/>
                <a:ea typeface="+mn-ea"/>
              </a:defRPr>
            </a:lvl4pPr>
            <a:lvl5pPr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" y="385611"/>
            <a:ext cx="91158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07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3576110"/>
              </p:ext>
            </p:extLst>
          </p:nvPr>
        </p:nvGraphicFramePr>
        <p:xfrm>
          <a:off x="0" y="237600"/>
          <a:ext cx="12192000" cy="6601097"/>
        </p:xfrm>
        <a:graphic>
          <a:graphicData uri="http://schemas.openxmlformats.org/drawingml/2006/table">
            <a:tbl>
              <a:tblPr/>
              <a:tblGrid>
                <a:gridCol w="9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922963" algn="l"/>
                        </a:tabLst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7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8"/>
          <p:cNvSpPr txBox="1">
            <a:spLocks noChangeArrowheads="1"/>
          </p:cNvSpPr>
          <p:nvPr userDrawn="1"/>
        </p:nvSpPr>
        <p:spPr bwMode="auto">
          <a:xfrm>
            <a:off x="-1067" y="6662185"/>
            <a:ext cx="611187" cy="195814"/>
          </a:xfrm>
          <a:prstGeom prst="rect">
            <a:avLst/>
          </a:prstGeom>
          <a:noFill/>
          <a:ln>
            <a:noFill/>
          </a:ln>
        </p:spPr>
        <p:txBody>
          <a:bodyPr lIns="72000" tIns="36000" rIns="36000" bIns="360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l" eaLnBrk="1" hangingPunct="1">
              <a:defRPr/>
            </a:pPr>
            <a:fld id="{6F825045-DBE2-4E92-A14B-AB94969E9944}" type="slidenum"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pPr algn="l" eaLnBrk="1" hangingPunct="1">
                <a:defRPr/>
              </a:pPr>
              <a:t>‹#›</a:t>
            </a:fld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Group 5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3476791"/>
              </p:ext>
            </p:extLst>
          </p:nvPr>
        </p:nvGraphicFramePr>
        <p:xfrm>
          <a:off x="9363075" y="238225"/>
          <a:ext cx="2826000" cy="189064"/>
        </p:xfrm>
        <a:graphic>
          <a:graphicData uri="http://schemas.openxmlformats.org/drawingml/2006/table">
            <a:tbl>
              <a:tblPr/>
              <a:tblGrid>
                <a:gridCol w="2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Θ Description &amp; Function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29" marR="53929" marT="25167" marB="25167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07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2915189"/>
              </p:ext>
            </p:extLst>
          </p:nvPr>
        </p:nvGraphicFramePr>
        <p:xfrm>
          <a:off x="0" y="1"/>
          <a:ext cx="12192000" cy="237600"/>
        </p:xfrm>
        <a:graphic>
          <a:graphicData uri="http://schemas.openxmlformats.org/drawingml/2006/table">
            <a:tbl>
              <a:tblPr/>
              <a:tblGrid>
                <a:gridCol w="81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60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대발문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뷰어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File Name</a:t>
                      </a: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35" marB="45735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85">
            <a:extLst>
              <a:ext uri="{FF2B5EF4-FFF2-40B4-BE49-F238E27FC236}">
                <a16:creationId xmlns:a16="http://schemas.microsoft.com/office/drawing/2014/main" id="{26ACE607-44CA-4019-9B6D-8428E478B1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9956258"/>
              </p:ext>
            </p:extLst>
          </p:nvPr>
        </p:nvGraphicFramePr>
        <p:xfrm>
          <a:off x="-1067" y="4993845"/>
          <a:ext cx="1315517" cy="187325"/>
        </p:xfrm>
        <a:graphic>
          <a:graphicData uri="http://schemas.openxmlformats.org/drawingml/2006/table">
            <a:tbl>
              <a:tblPr/>
              <a:tblGrid>
                <a:gridCol w="131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Θ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첨부 파일명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링크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URL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3929" marR="53929" marT="25095" marB="25095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0" y="237599"/>
            <a:ext cx="9360150" cy="475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0" r:id="rId3"/>
    <p:sldLayoutId id="2147483661" r:id="rId4"/>
    <p:sldLayoutId id="2147483671" r:id="rId5"/>
    <p:sldLayoutId id="2147483670" r:id="rId6"/>
    <p:sldLayoutId id="2147483656" r:id="rId7"/>
    <p:sldLayoutId id="2147483662" r:id="rId8"/>
    <p:sldLayoutId id="2147483663" r:id="rId9"/>
    <p:sldLayoutId id="2147483672" r:id="rId10"/>
    <p:sldLayoutId id="2147483673" r:id="rId11"/>
    <p:sldLayoutId id="2147483657" r:id="rId12"/>
    <p:sldLayoutId id="2147483664" r:id="rId13"/>
    <p:sldLayoutId id="2147483665" r:id="rId14"/>
    <p:sldLayoutId id="2147483674" r:id="rId15"/>
    <p:sldLayoutId id="2147483675" r:id="rId16"/>
    <p:sldLayoutId id="2147483658" r:id="rId17"/>
    <p:sldLayoutId id="2147483666" r:id="rId18"/>
    <p:sldLayoutId id="2147483667" r:id="rId19"/>
    <p:sldLayoutId id="2147483676" r:id="rId20"/>
    <p:sldLayoutId id="2147483677" r:id="rId21"/>
    <p:sldLayoutId id="2147483659" r:id="rId22"/>
    <p:sldLayoutId id="2147483668" r:id="rId23"/>
    <p:sldLayoutId id="2147483669" r:id="rId24"/>
    <p:sldLayoutId id="2147483678" r:id="rId25"/>
    <p:sldLayoutId id="2147483679" r:id="rId26"/>
    <p:sldLayoutId id="2147483681" r:id="rId27"/>
    <p:sldLayoutId id="2147483682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data2.tsherpa.co.kr/tsherpa/multimedia/Flash/2022/curri/index.html?flashxmlnum=nymph98920&amp;classno=E-curri03-social-K_2022/31/so_k_0301_0101_0001/so_k_0301_0101_0001_103.html&amp;id=1441105&amp;classa=1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duk_04_05_0002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임서진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smtClean="0"/>
              <a:t>디지털 사회의 도덕 문제</a:t>
            </a:r>
            <a:endParaRPr lang="ko-KR" altLang="en-US" dirty="0"/>
          </a:p>
        </p:txBody>
      </p:sp>
      <p:graphicFrame>
        <p:nvGraphicFramePr>
          <p:cNvPr id="7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67969"/>
              </p:ext>
            </p:extLst>
          </p:nvPr>
        </p:nvGraphicFramePr>
        <p:xfrm>
          <a:off x="6015795" y="1527168"/>
          <a:ext cx="5897285" cy="3959998"/>
        </p:xfrm>
        <a:graphic>
          <a:graphicData uri="http://schemas.openxmlformats.org/drawingml/2006/table">
            <a:tbl>
              <a:tblPr/>
              <a:tblGrid>
                <a:gridCol w="557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8665">
                <a:tc gridSpan="6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HISTORY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25.05.10.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임서진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v2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25.05.16.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1</a:t>
                      </a:r>
                      <a:r>
                        <a:rPr lang="ko-KR" altLang="en-US" sz="800" dirty="0" smtClean="0"/>
                        <a:t>차 검토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김나영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v3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25.05.20.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문서 수정</a:t>
                      </a:r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임서진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v4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25.05.21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영현 검토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이영현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v5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25.05.22.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수정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임서진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>
                    <a:lnL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dirty="0" smtClean="0"/>
              <a:t>디지털 사회에서 발생하는 도덕 문제를 해결하는 방법은 무엇일까요</a:t>
            </a:r>
            <a:r>
              <a:rPr lang="en-US" altLang="ko-KR" spc="-150" dirty="0" smtClean="0"/>
              <a:t>?</a:t>
            </a:r>
            <a:endParaRPr lang="ko-KR" altLang="en-US" spc="-15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삽화 발주</a:t>
            </a:r>
            <a:endParaRPr lang="en-US" altLang="ko-KR" dirty="0"/>
          </a:p>
          <a:p>
            <a:r>
              <a:rPr lang="en-US" altLang="ko-KR" dirty="0" smtClean="0"/>
              <a:t>duk_04_05_0002_5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해결 방법 </a:t>
            </a:r>
            <a:r>
              <a:rPr lang="ko-KR" altLang="en-US" dirty="0" smtClean="0"/>
              <a:t>찾아보기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duk_04_05_0002_201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2]</a:t>
            </a:r>
          </a:p>
          <a:p>
            <a:r>
              <a:rPr lang="ko-KR" altLang="en-US" dirty="0" smtClean="0"/>
              <a:t>텍스트 박스</a:t>
            </a:r>
            <a:endParaRPr lang="en-US" altLang="ko-KR" dirty="0" smtClean="0"/>
          </a:p>
          <a:p>
            <a:r>
              <a:rPr lang="ko-KR" altLang="en-US" dirty="0" smtClean="0"/>
              <a:t>삽화</a:t>
            </a:r>
            <a:endParaRPr lang="en-US" altLang="ko-KR" dirty="0" smtClean="0"/>
          </a:p>
          <a:p>
            <a:r>
              <a:rPr lang="ko-KR" altLang="en-US" dirty="0" smtClean="0"/>
              <a:t>예 보기 버튼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 보기 버튼 클릭 시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텍스트 </a:t>
            </a:r>
            <a:r>
              <a:rPr lang="ko-KR" altLang="en-US" dirty="0"/>
              <a:t>노출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  <a:r>
              <a:rPr lang="en-US" altLang="ko-KR" dirty="0"/>
              <a:t> </a:t>
            </a:r>
            <a:r>
              <a:rPr lang="ko-KR" altLang="en-US" dirty="0"/>
              <a:t>버튼 클릭 전에는 텍스트 보이지 않음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재클릭</a:t>
            </a:r>
            <a:r>
              <a:rPr lang="ko-KR" altLang="en-US" dirty="0" smtClean="0"/>
              <a:t> 시 예 보기 버튼으로 </a:t>
            </a:r>
            <a:r>
              <a:rPr lang="ko-KR" altLang="en-US" dirty="0" err="1" smtClean="0"/>
              <a:t>토글됨</a:t>
            </a:r>
            <a:endParaRPr lang="en-US" altLang="ko-KR" dirty="0" smtClean="0"/>
          </a:p>
          <a:p>
            <a:pPr>
              <a:buAutoNum type="arabicPeriod" startAt="4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</a:t>
            </a:r>
            <a:r>
              <a:rPr lang="ko-KR" altLang="en-US" dirty="0" smtClean="0"/>
              <a:t>닫힘</a:t>
            </a:r>
            <a:endParaRPr lang="en-US" altLang="ko-KR" dirty="0" smtClean="0"/>
          </a:p>
          <a:p>
            <a:pPr>
              <a:buAutoNum type="arabicPeriod" startAt="5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duk_04_05_0002_5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25985" y="5057958"/>
            <a:ext cx="3823942" cy="683143"/>
            <a:chOff x="5499677" y="2279387"/>
            <a:chExt cx="4970124" cy="68314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99677" y="2279387"/>
              <a:ext cx="4970124" cy="683143"/>
              <a:chOff x="8299297" y="2823846"/>
              <a:chExt cx="4603719" cy="683143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8299297" y="2868398"/>
                <a:ext cx="4603717" cy="638591"/>
                <a:chOff x="4162937" y="6091378"/>
                <a:chExt cx="4603717" cy="63859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4162937" y="6191113"/>
                  <a:ext cx="4603717" cy="53885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이 외에도 해결 방안을 다양하게 말해 봅시다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299297" y="3002497"/>
                <a:ext cx="4603719" cy="123400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99297" y="2823846"/>
                <a:ext cx="4603719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타원 32"/>
          <p:cNvSpPr/>
          <p:nvPr/>
        </p:nvSpPr>
        <p:spPr>
          <a:xfrm>
            <a:off x="3586693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803091" y="4581929"/>
            <a:ext cx="1775488" cy="320042"/>
            <a:chOff x="4915693" y="4615244"/>
            <a:chExt cx="1775488" cy="32004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508917" y="12321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30" y="1069105"/>
            <a:ext cx="750030" cy="556474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2349786" y="1070057"/>
            <a:ext cx="4682100" cy="524495"/>
          </a:xfrm>
          <a:prstGeom prst="roundRect">
            <a:avLst/>
          </a:prstGeom>
          <a:solidFill>
            <a:srgbClr val="FFEBCD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사이버 폭력이 일어났어요</a:t>
            </a:r>
            <a:r>
              <a:rPr lang="en-US" altLang="ko-KR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362" t="1938" r="547" b="2138"/>
          <a:stretch/>
        </p:blipFill>
        <p:spPr>
          <a:xfrm>
            <a:off x="271030" y="1799500"/>
            <a:ext cx="8839611" cy="2711902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147373" y="118103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4561235" y="18978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654" y1="50847" x2="74691" y2="50847"/>
                        <a14:foregroundMark x1="53086" y1="38983" x2="76543" y2="38983"/>
                        <a14:foregroundMark x1="59259" y1="57627" x2="67901" y2="57627"/>
                        <a14:foregroundMark x1="53086" y1="62712" x2="69136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043" y="2492035"/>
            <a:ext cx="840067" cy="30595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6851443" y="252491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5476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dirty="0" smtClean="0"/>
              <a:t>디지털 사회에서 발생하는 도덕 문제를 해결하는 방법은 무엇일까요</a:t>
            </a:r>
            <a:r>
              <a:rPr lang="en-US" altLang="ko-KR" spc="-150" dirty="0" smtClean="0"/>
              <a:t>?</a:t>
            </a:r>
            <a:endParaRPr lang="ko-KR" altLang="en-US" spc="-15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삽화 발주</a:t>
            </a:r>
            <a:endParaRPr lang="en-US" altLang="ko-KR" dirty="0"/>
          </a:p>
          <a:p>
            <a:r>
              <a:rPr lang="en-US" altLang="ko-KR" dirty="0" smtClean="0"/>
              <a:t>duk_04_05_0002_6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해결 방법 </a:t>
            </a:r>
            <a:r>
              <a:rPr lang="ko-KR" altLang="en-US" dirty="0" smtClean="0"/>
              <a:t>찾아보기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duk_04_05_0002_201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3]</a:t>
            </a:r>
          </a:p>
          <a:p>
            <a:r>
              <a:rPr lang="ko-KR" altLang="en-US" dirty="0" smtClean="0"/>
              <a:t>텍스트 박스</a:t>
            </a:r>
            <a:endParaRPr lang="en-US" altLang="ko-KR" dirty="0" smtClean="0"/>
          </a:p>
          <a:p>
            <a:r>
              <a:rPr lang="ko-KR" altLang="en-US" dirty="0" smtClean="0"/>
              <a:t>삽화</a:t>
            </a:r>
            <a:endParaRPr lang="en-US" altLang="ko-KR" dirty="0" smtClean="0"/>
          </a:p>
          <a:p>
            <a:r>
              <a:rPr lang="ko-KR" altLang="en-US" dirty="0" smtClean="0"/>
              <a:t>예 보기 버튼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 보기 버튼 클릭 시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텍스트 </a:t>
            </a:r>
            <a:r>
              <a:rPr lang="ko-KR" altLang="en-US" dirty="0"/>
              <a:t>노출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  <a:r>
              <a:rPr lang="en-US" altLang="ko-KR" dirty="0"/>
              <a:t> </a:t>
            </a:r>
            <a:r>
              <a:rPr lang="ko-KR" altLang="en-US" dirty="0"/>
              <a:t>버튼 클릭 전에는 텍스트 보이지 않음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재클릭</a:t>
            </a:r>
            <a:r>
              <a:rPr lang="ko-KR" altLang="en-US" dirty="0" smtClean="0"/>
              <a:t> 시 예 보기 버튼으로 </a:t>
            </a:r>
            <a:r>
              <a:rPr lang="ko-KR" altLang="en-US" dirty="0" err="1" smtClean="0"/>
              <a:t>토글됨</a:t>
            </a:r>
            <a:endParaRPr lang="en-US" altLang="ko-KR" dirty="0" smtClean="0"/>
          </a:p>
          <a:p>
            <a:pPr>
              <a:buAutoNum type="arabicPeriod" startAt="4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</a:t>
            </a:r>
            <a:r>
              <a:rPr lang="ko-KR" altLang="en-US" dirty="0" smtClean="0"/>
              <a:t>닫힘</a:t>
            </a:r>
            <a:endParaRPr lang="en-US" altLang="ko-KR" dirty="0" smtClean="0"/>
          </a:p>
          <a:p>
            <a:pPr>
              <a:buAutoNum type="arabicPeriod" startAt="5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duk_04_05_0002_6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25985" y="5057958"/>
            <a:ext cx="3823942" cy="683143"/>
            <a:chOff x="5499677" y="2279387"/>
            <a:chExt cx="4970124" cy="68314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99677" y="2279387"/>
              <a:ext cx="4970124" cy="683143"/>
              <a:chOff x="8299297" y="2823846"/>
              <a:chExt cx="4603719" cy="683143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8299297" y="2868398"/>
                <a:ext cx="4603717" cy="638591"/>
                <a:chOff x="4162937" y="6091378"/>
                <a:chExt cx="4603717" cy="63859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4162937" y="6191113"/>
                  <a:ext cx="4603717" cy="53885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이 외에도 해결 방안을 다양하게 말해 봅시다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299297" y="3002497"/>
                <a:ext cx="4603719" cy="123400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99297" y="2823846"/>
                <a:ext cx="4603719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508917" y="12321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30" y="1069105"/>
            <a:ext cx="750030" cy="556474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2349786" y="1070057"/>
            <a:ext cx="4682100" cy="524495"/>
          </a:xfrm>
          <a:prstGeom prst="roundRect">
            <a:avLst/>
          </a:prstGeom>
          <a:solidFill>
            <a:srgbClr val="FFEBCD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가짜 영상이 퍼졌어요</a:t>
            </a:r>
            <a:r>
              <a:rPr lang="en-US" altLang="ko-KR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451" y1="79003" x2="33400" y2="21785"/>
                        <a14:foregroundMark x1="13481" y1="16010" x2="50000" y2="66929"/>
                        <a14:foregroundMark x1="33501" y1="17848" x2="6036" y2="31496"/>
                        <a14:foregroundMark x1="3320" y1="27297" x2="3119" y2="50919"/>
                        <a14:foregroundMark x1="905" y1="29921" x2="2314" y2="69554"/>
                        <a14:foregroundMark x1="63581" y1="18110" x2="98189" y2="34383"/>
                        <a14:foregroundMark x1="70926" y1="33858" x2="79577" y2="18635"/>
                        <a14:foregroundMark x1="85714" y1="52756" x2="92254" y2="54593"/>
                        <a14:foregroundMark x1="13179" y1="11549" x2="28169" y2="7612"/>
                        <a14:foregroundMark x1="73843" y1="16273" x2="84507" y2="15486"/>
                        <a14:foregroundMark x1="68511" y1="12598" x2="78068" y2="11549"/>
                        <a14:foregroundMark x1="79477" y1="10499" x2="86117" y2="9711"/>
                        <a14:foregroundMark x1="85915" y1="9974" x2="90644" y2="10761"/>
                        <a14:foregroundMark x1="79074" y1="9711" x2="88229" y2="8136"/>
                        <a14:foregroundMark x1="76559" y1="10761" x2="63481" y2="14173"/>
                        <a14:foregroundMark x1="56740" y1="15223" x2="44970" y2="13648"/>
                        <a14:foregroundMark x1="55835" y1="9974" x2="46579" y2="8661"/>
                        <a14:foregroundMark x1="57143" y1="10499" x2="63682" y2="8661"/>
                        <a14:foregroundMark x1="1207" y1="23360" x2="2414" y2="18635"/>
                        <a14:foregroundMark x1="95775" y1="18110" x2="96579" y2="23097"/>
                        <a14:foregroundMark x1="98692" y1="24409" x2="99195" y2="27297"/>
                        <a14:foregroundMark x1="98893" y1="23360" x2="96076" y2="15748"/>
                        <a14:foregroundMark x1="93763" y1="13648" x2="90644" y2="13123"/>
                        <a14:foregroundMark x1="40946" y1="10499" x2="33199" y2="7087"/>
                        <a14:backgroundMark x1="46076" y1="1575" x2="77867" y2="525"/>
                        <a14:backgroundMark x1="38431" y1="2100" x2="36016" y2="787"/>
                        <a14:backgroundMark x1="8753" y1="2100" x2="12173" y2="1837"/>
                        <a14:backgroundMark x1="81891" y1="1575" x2="90946" y2="1575"/>
                        <a14:backgroundMark x1="8853" y1="3412" x2="10463" y2="2625"/>
                        <a14:backgroundMark x1="5936" y1="1575" x2="7545" y2="1575"/>
                        <a14:backgroundMark x1="41851" y1="2362" x2="44467" y2="2362"/>
                        <a14:backgroundMark x1="89437" y1="5512" x2="93662" y2="1575"/>
                      </a14:backgroundRemoval>
                    </a14:imgEffect>
                  </a14:imgLayer>
                </a14:imgProps>
              </a:ext>
            </a:extLst>
          </a:blip>
          <a:srcRect b="2329"/>
          <a:stretch/>
        </p:blipFill>
        <p:spPr>
          <a:xfrm>
            <a:off x="460876" y="1637533"/>
            <a:ext cx="8412612" cy="314943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3586693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803091" y="4581929"/>
            <a:ext cx="1775488" cy="320042"/>
            <a:chOff x="4915693" y="4615244"/>
            <a:chExt cx="1775488" cy="32004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147373" y="118103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4561235" y="18978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7654" y1="50847" x2="74691" y2="50847"/>
                        <a14:foregroundMark x1="53086" y1="38983" x2="76543" y2="38983"/>
                        <a14:foregroundMark x1="59259" y1="57627" x2="67901" y2="57627"/>
                        <a14:foregroundMark x1="53086" y1="62712" x2="69136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128" y="2654470"/>
            <a:ext cx="840067" cy="30595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009175" y="268551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747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디지털 사회의 도덕 문제를 설명해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6600"/>
                </a:solidFill>
              </a:rPr>
              <a:t>물음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자기 점검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설명하기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물음 탭</a:t>
            </a:r>
            <a:r>
              <a:rPr lang="en-US" altLang="ko-KR" dirty="0" smtClean="0"/>
              <a:t>]</a:t>
            </a:r>
          </a:p>
          <a:p>
            <a:r>
              <a:rPr lang="ko-KR" altLang="en-US" dirty="0" err="1"/>
              <a:t>블릿</a:t>
            </a:r>
            <a:r>
              <a:rPr lang="en-US" altLang="ko-KR" dirty="0"/>
              <a:t>+</a:t>
            </a:r>
            <a:r>
              <a:rPr lang="ko-KR" altLang="en-US" dirty="0"/>
              <a:t>고정 텍스트</a:t>
            </a:r>
            <a:endParaRPr lang="en-US" altLang="ko-KR" dirty="0"/>
          </a:p>
          <a:p>
            <a:r>
              <a:rPr lang="ko-KR" altLang="en-US" dirty="0"/>
              <a:t>회색 텍스트 박스</a:t>
            </a:r>
            <a:r>
              <a:rPr lang="en-US" altLang="ko-KR" dirty="0"/>
              <a:t>+</a:t>
            </a:r>
            <a:r>
              <a:rPr lang="ko-KR" altLang="en-US" dirty="0"/>
              <a:t>예 보기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 파란 예문 텍스트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재클릭</a:t>
            </a:r>
            <a:r>
              <a:rPr lang="ko-KR" altLang="en-US" dirty="0"/>
              <a:t> 시 원복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예 보기</a:t>
            </a:r>
            <a:r>
              <a:rPr lang="en-US" altLang="ko-KR" dirty="0"/>
              <a:t>/</a:t>
            </a:r>
            <a:r>
              <a:rPr lang="ko-KR" altLang="en-US" dirty="0"/>
              <a:t>예 가리기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보기 버튼 클릭 시 예문 일괄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 가리기 버튼 클릭 시 예문 일괄 </a:t>
            </a:r>
            <a:r>
              <a:rPr lang="ko-KR" altLang="en-US" dirty="0" smtClean="0"/>
              <a:t>가려짐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98505" y="1264468"/>
            <a:ext cx="8909843" cy="477054"/>
            <a:chOff x="394468" y="1378126"/>
            <a:chExt cx="8909843" cy="47705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8" y="1557957"/>
              <a:ext cx="108000" cy="1080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09305" y="1378126"/>
              <a:ext cx="879500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디지털 사회의 도덕 문제를 해결하는 방법은 어떻게 다를까요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98505" y="2676343"/>
            <a:ext cx="8759003" cy="861774"/>
            <a:chOff x="394468" y="1378126"/>
            <a:chExt cx="8759003" cy="86177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8" y="1557957"/>
              <a:ext cx="108000" cy="108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09305" y="1378126"/>
              <a:ext cx="8644166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디지털 사회에서도 도덕 문제를 해결하고자 노력해야 하는 까닭은</a:t>
              </a:r>
              <a:endPara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just"/>
              <a:r>
                <a:rPr lang="ko-KR" altLang="en-US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무엇일까요</a:t>
              </a:r>
              <a:r>
                <a:rPr lang="en-US" altLang="ko-KR" sz="25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?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38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06505" y="1760639"/>
            <a:ext cx="8651003" cy="518400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디지털 기술이 가진 특징 때문에 특수한 도덕 문제가 생길 수 있습니다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9" name="사각형: 둥근 모서리 9">
            <a:extLst>
              <a:ext uri="{FF2B5EF4-FFF2-40B4-BE49-F238E27FC236}">
                <a16:creationId xmlns:a16="http://schemas.microsoft.com/office/drawing/2014/main" id="{AD7D0D31-466F-4E3C-8216-F5B16DEF6BFB}"/>
              </a:ext>
            </a:extLst>
          </p:cNvPr>
          <p:cNvSpPr/>
          <p:nvPr/>
        </p:nvSpPr>
        <p:spPr>
          <a:xfrm>
            <a:off x="413342" y="3552092"/>
            <a:ext cx="8651003" cy="518621"/>
          </a:xfrm>
          <a:prstGeom prst="roundRect">
            <a:avLst>
              <a:gd name="adj" fmla="val 9847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디지털 사회에서도 도덕 문제 때문에 피해를 입을 수 있기 때문입니다</a:t>
            </a:r>
            <a:r>
              <a:rPr lang="en-US" altLang="ko-KR" sz="2500" spc="-150" dirty="0" smtClean="0">
                <a:solidFill>
                  <a:srgbClr val="006EE6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rgbClr val="006EE6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7648" y="3662244"/>
            <a:ext cx="840067" cy="30595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811" y="1857635"/>
            <a:ext cx="840067" cy="30595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39305" y="126446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57F10F-CA6E-4EB0-39E6-B1AD60C86124}"/>
              </a:ext>
            </a:extLst>
          </p:cNvPr>
          <p:cNvSpPr/>
          <p:nvPr/>
        </p:nvSpPr>
        <p:spPr>
          <a:xfrm>
            <a:off x="274598" y="187488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80" y="4596797"/>
            <a:ext cx="997200" cy="31358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80" y="5015046"/>
            <a:ext cx="997200" cy="313585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3A24D53E-4F33-46A5-82CA-050C7C2FF9D0}"/>
              </a:ext>
            </a:extLst>
          </p:cNvPr>
          <p:cNvSpPr/>
          <p:nvPr/>
        </p:nvSpPr>
        <p:spPr>
          <a:xfrm>
            <a:off x="7831720" y="460400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4189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배운 내용을 되돌아보며 자기 점검을 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물음</a:t>
            </a:r>
            <a:r>
              <a:rPr lang="en-US" altLang="ko-KR" dirty="0"/>
              <a:t>/</a:t>
            </a:r>
            <a:r>
              <a:rPr lang="ko-KR" altLang="en-US" dirty="0">
                <a:solidFill>
                  <a:srgbClr val="FF6600"/>
                </a:solidFill>
              </a:rPr>
              <a:t>자기 </a:t>
            </a:r>
            <a:r>
              <a:rPr lang="ko-KR" altLang="en-US" dirty="0" smtClean="0">
                <a:solidFill>
                  <a:srgbClr val="FF6600"/>
                </a:solidFill>
              </a:rPr>
              <a:t>점검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설명하기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[301_</a:t>
            </a:r>
            <a:r>
              <a:rPr lang="ko-KR" altLang="en-US" dirty="0"/>
              <a:t>자기 점검 탭</a:t>
            </a:r>
            <a:r>
              <a:rPr lang="en-US" altLang="ko-KR" dirty="0"/>
              <a:t>]</a:t>
            </a:r>
          </a:p>
          <a:p>
            <a:r>
              <a:rPr lang="ko-KR" altLang="en-US" dirty="0" err="1"/>
              <a:t>지시문</a:t>
            </a:r>
            <a:r>
              <a:rPr lang="ko-KR" altLang="en-US" dirty="0"/>
              <a:t> </a:t>
            </a:r>
            <a:r>
              <a:rPr lang="en-US" altLang="ko-KR" dirty="0"/>
              <a:t>bold: 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표 형태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표 안에 각 텍스트</a:t>
            </a:r>
            <a:r>
              <a:rPr lang="en-US" altLang="ko-KR" dirty="0"/>
              <a:t>+</a:t>
            </a:r>
            <a:r>
              <a:rPr lang="ko-KR" altLang="en-US" dirty="0"/>
              <a:t>얼굴 버튼 추가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얼굴 버튼 클릭 시 노란색으로 </a:t>
            </a:r>
            <a:r>
              <a:rPr lang="ko-KR" altLang="en-US" dirty="0" err="1"/>
              <a:t>별색</a:t>
            </a:r>
            <a:r>
              <a:rPr lang="ko-KR" altLang="en-US" dirty="0"/>
              <a:t> 효과</a:t>
            </a:r>
            <a:r>
              <a:rPr lang="en-US" altLang="ko-KR" dirty="0"/>
              <a:t>(</a:t>
            </a:r>
            <a:r>
              <a:rPr lang="ko-KR" altLang="en-US" dirty="0"/>
              <a:t>각 행당 마지막으로 클릭한 한 개만 표시됨</a:t>
            </a:r>
            <a:r>
              <a:rPr lang="en-US" altLang="ko-KR" dirty="0"/>
              <a:t>)</a:t>
            </a:r>
          </a:p>
          <a:p>
            <a:pPr>
              <a:buAutoNum type="arabicPeriod" startAt="3"/>
            </a:pPr>
            <a:r>
              <a:rPr lang="ko-KR" altLang="en-US" dirty="0"/>
              <a:t>범례 </a:t>
            </a:r>
            <a:r>
              <a:rPr lang="en-US" altLang="ko-KR" dirty="0"/>
              <a:t>-&gt; </a:t>
            </a:r>
            <a:r>
              <a:rPr lang="ko-KR" altLang="en-US" dirty="0"/>
              <a:t>표 왼쪽  하단에 위치</a:t>
            </a:r>
            <a:endParaRPr lang="en-US" altLang="ko-KR" dirty="0"/>
          </a:p>
          <a:p>
            <a:pPr>
              <a:buAutoNum type="arabicPeriod" startAt="4"/>
            </a:pPr>
            <a:r>
              <a:rPr lang="ko-KR" altLang="en-US" dirty="0"/>
              <a:t>핵심 정리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버튼 클릭 시 핵심 정리 </a:t>
            </a:r>
            <a:r>
              <a:rPr lang="ko-KR" altLang="en-US" dirty="0" err="1"/>
              <a:t>풀팝업</a:t>
            </a:r>
            <a:r>
              <a:rPr lang="ko-KR" altLang="en-US" dirty="0"/>
              <a:t> 노출</a:t>
            </a:r>
            <a:r>
              <a:rPr lang="en-US" altLang="ko-KR" dirty="0"/>
              <a:t>(</a:t>
            </a:r>
            <a:r>
              <a:rPr lang="ko-KR" altLang="en-US" dirty="0"/>
              <a:t>슬라이드 </a:t>
            </a:r>
            <a:r>
              <a:rPr lang="en-US" altLang="ko-KR" dirty="0" smtClean="0"/>
              <a:t>14-16</a:t>
            </a:r>
            <a:r>
              <a:rPr lang="ko-KR" altLang="en-US" dirty="0" smtClean="0"/>
              <a:t>페이지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7945" y1="23485" x2="77397" y2="65909"/>
                        <a14:foregroundMark x1="41096" y1="70455" x2="76712" y2="23485"/>
                        <a14:foregroundMark x1="45205" y1="37879" x2="72603" y2="37879"/>
                        <a14:foregroundMark x1="35616" y1="26515" x2="72603" y2="32576"/>
                        <a14:foregroundMark x1="74658" y1="37879" x2="80137" y2="67424"/>
                        <a14:foregroundMark x1="82192" y1="21970" x2="82192" y2="46970"/>
                        <a14:foregroundMark x1="40411" y1="53788" x2="56849" y2="56061"/>
                        <a14:foregroundMark x1="56164" y1="63636" x2="71918" y2="62879"/>
                        <a14:foregroundMark x1="48630" y1="76515" x2="72603" y2="68939"/>
                        <a14:foregroundMark x1="31507" y1="12121" x2="60959" y2="9848"/>
                        <a14:foregroundMark x1="73288" y1="9848" x2="95890" y2="7576"/>
                        <a14:foregroundMark x1="18493" y1="20455" x2="34247" y2="9091"/>
                        <a14:foregroundMark x1="14384" y1="21970" x2="3425" y2="43939"/>
                        <a14:foregroundMark x1="5479" y1="48485" x2="13014" y2="67424"/>
                        <a14:foregroundMark x1="8219" y1="62879" x2="18493" y2="77273"/>
                        <a14:foregroundMark x1="19863" y1="79545" x2="39726" y2="84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5074" y="4131224"/>
            <a:ext cx="982036" cy="887868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786139" y="979416"/>
            <a:ext cx="1271141" cy="226833"/>
            <a:chOff x="7786139" y="979416"/>
            <a:chExt cx="1271141" cy="22683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7786139" y="979416"/>
              <a:ext cx="1271141" cy="22683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spc="-50" dirty="0" smtClean="0">
                  <a:solidFill>
                    <a:prstClr val="black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 얼굴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43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469" y="1019681"/>
              <a:ext cx="162685" cy="14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타원 14"/>
          <p:cNvSpPr/>
          <p:nvPr/>
        </p:nvSpPr>
        <p:spPr>
          <a:xfrm>
            <a:off x="7553108" y="95703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8" y="4176413"/>
            <a:ext cx="3053074" cy="337759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445090" y="1302748"/>
            <a:ext cx="8604181" cy="682626"/>
          </a:xfrm>
          <a:prstGeom prst="roundRect">
            <a:avLst/>
          </a:prstGeom>
          <a:solidFill>
            <a:srgbClr val="F3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5585" y="1405534"/>
            <a:ext cx="6144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디지털 예절이 무엇인지 </a:t>
            </a:r>
            <a:r>
              <a:rPr lang="ko-KR" altLang="en-US" sz="25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이해했나요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sz="25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7002806" y="1344280"/>
            <a:ext cx="583983" cy="586617"/>
            <a:chOff x="6545486" y="1915758"/>
            <a:chExt cx="583983" cy="58661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545486" y="1915758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39" b="100000" l="10000" r="100000">
                          <a14:foregroundMark x1="31250" y1="22892" x2="66250" y2="734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69686" y="1942354"/>
              <a:ext cx="526104" cy="545833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7685009" y="1339031"/>
            <a:ext cx="583983" cy="586617"/>
            <a:chOff x="7536335" y="1901523"/>
            <a:chExt cx="583983" cy="58661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7536335" y="1901523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backgroundMark x1="8696" y1="73333" x2="21739" y2="9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4309" y="1952118"/>
              <a:ext cx="531676" cy="520119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367212" y="1340519"/>
            <a:ext cx="595051" cy="624338"/>
            <a:chOff x="8218538" y="1903011"/>
            <a:chExt cx="595051" cy="624338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8218538" y="1906117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47060" y="1903011"/>
              <a:ext cx="566529" cy="624338"/>
            </a:xfrm>
            <a:prstGeom prst="rect">
              <a:avLst/>
            </a:prstGeom>
          </p:spPr>
        </p:pic>
      </p:grpSp>
      <p:sp>
        <p:nvSpPr>
          <p:cNvPr id="57" name="모서리가 둥근 직사각형 56"/>
          <p:cNvSpPr/>
          <p:nvPr/>
        </p:nvSpPr>
        <p:spPr>
          <a:xfrm>
            <a:off x="445089" y="2090519"/>
            <a:ext cx="8604181" cy="965638"/>
          </a:xfrm>
          <a:prstGeom prst="roundRect">
            <a:avLst/>
          </a:prstGeom>
          <a:solidFill>
            <a:srgbClr val="F3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584" y="2142451"/>
            <a:ext cx="6144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디지털 사회에서 발생하는 도덕 문제를</a:t>
            </a:r>
            <a:endParaRPr lang="en-US" altLang="ko-KR" sz="25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이야기할 수 있나요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sz="25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7002805" y="2275219"/>
            <a:ext cx="583983" cy="586617"/>
            <a:chOff x="6545486" y="1915758"/>
            <a:chExt cx="583983" cy="586617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6545486" y="1915758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39" b="100000" l="10000" r="100000">
                          <a14:foregroundMark x1="31250" y1="22892" x2="66250" y2="734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69686" y="1942354"/>
              <a:ext cx="526104" cy="545833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7685008" y="2275219"/>
            <a:ext cx="583983" cy="586617"/>
            <a:chOff x="7536335" y="1901523"/>
            <a:chExt cx="583983" cy="586617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7536335" y="1901523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backgroundMark x1="8696" y1="73333" x2="21739" y2="9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4309" y="1952118"/>
              <a:ext cx="531676" cy="520119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8367211" y="2256358"/>
            <a:ext cx="595051" cy="624338"/>
            <a:chOff x="8218538" y="1903011"/>
            <a:chExt cx="595051" cy="624338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8218538" y="1906117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47060" y="1903011"/>
              <a:ext cx="566529" cy="624338"/>
            </a:xfrm>
            <a:prstGeom prst="rect">
              <a:avLst/>
            </a:prstGeom>
          </p:spPr>
        </p:pic>
      </p:grpSp>
      <p:sp>
        <p:nvSpPr>
          <p:cNvPr id="79" name="타원 78"/>
          <p:cNvSpPr/>
          <p:nvPr/>
        </p:nvSpPr>
        <p:spPr>
          <a:xfrm>
            <a:off x="379453" y="1143433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41935" y="4215692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5089" y="3159186"/>
            <a:ext cx="8604181" cy="965638"/>
          </a:xfrm>
          <a:prstGeom prst="roundRect">
            <a:avLst/>
          </a:prstGeom>
          <a:solidFill>
            <a:srgbClr val="F3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5584" y="3211118"/>
            <a:ext cx="6144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디지털 사회에서 발생하는 여러 도덕 문제를</a:t>
            </a:r>
            <a:endParaRPr lang="en-US" altLang="ko-KR" sz="25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해결하는 방법을 설명할 수 있나요</a:t>
            </a:r>
            <a:r>
              <a:rPr lang="en-US" altLang="ko-KR" sz="25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sz="25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002805" y="3343886"/>
            <a:ext cx="583983" cy="586617"/>
            <a:chOff x="6545486" y="1915758"/>
            <a:chExt cx="583983" cy="586617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6545486" y="1915758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39" b="100000" l="10000" r="100000">
                          <a14:foregroundMark x1="31250" y1="22892" x2="66250" y2="734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69686" y="1942354"/>
              <a:ext cx="526104" cy="545833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7685008" y="3343886"/>
            <a:ext cx="583983" cy="586617"/>
            <a:chOff x="7536335" y="1901523"/>
            <a:chExt cx="583983" cy="586617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7536335" y="1901523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backgroundMark x1="8696" y1="73333" x2="21739" y2="9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4309" y="1952118"/>
              <a:ext cx="531676" cy="520119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8367211" y="3325025"/>
            <a:ext cx="595051" cy="624338"/>
            <a:chOff x="8218538" y="1903011"/>
            <a:chExt cx="595051" cy="624338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8218538" y="1906117"/>
              <a:ext cx="583983" cy="5866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47060" y="1903011"/>
              <a:ext cx="566529" cy="624338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8329110" y="41029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4604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설명하기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[301_</a:t>
            </a:r>
            <a:r>
              <a:rPr lang="ko-KR" altLang="en-US" dirty="0" smtClean="0"/>
              <a:t>핵심 정리 </a:t>
            </a:r>
            <a:r>
              <a:rPr lang="ko-KR" altLang="en-US" dirty="0" err="1" smtClean="0"/>
              <a:t>풀팝업</a:t>
            </a:r>
            <a:r>
              <a:rPr lang="en-US" altLang="ko-KR" dirty="0" smtClean="0"/>
              <a:t>_</a:t>
            </a:r>
            <a:r>
              <a:rPr lang="ko-KR" altLang="en-US" dirty="0" smtClean="0"/>
              <a:t>탭</a:t>
            </a:r>
            <a:r>
              <a:rPr lang="en-US" altLang="ko-KR" dirty="0" smtClean="0"/>
              <a:t>1(</a:t>
            </a:r>
            <a:r>
              <a:rPr lang="ko-KR" altLang="en-US" dirty="0" smtClean="0"/>
              <a:t>개인 정보 유출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/>
              <a:t>제목 텍스트</a:t>
            </a:r>
            <a:endParaRPr lang="en-US" altLang="ko-KR" dirty="0"/>
          </a:p>
          <a:p>
            <a:r>
              <a:rPr lang="ko-KR" altLang="en-US" dirty="0"/>
              <a:t>세로 탭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탭 클릭 시</a:t>
            </a:r>
            <a:r>
              <a:rPr lang="en-US" altLang="ko-KR" dirty="0"/>
              <a:t>, </a:t>
            </a:r>
            <a:r>
              <a:rPr lang="ko-KR" altLang="en-US" dirty="0"/>
              <a:t>각 탭에 있는 내용 노출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 smtClean="0"/>
              <a:t>지시문</a:t>
            </a:r>
            <a:r>
              <a:rPr lang="ko-KR" altLang="en-US" dirty="0" smtClean="0"/>
              <a:t> </a:t>
            </a:r>
            <a:r>
              <a:rPr lang="en-US" altLang="ko-KR" dirty="0"/>
              <a:t>bold: </a:t>
            </a:r>
            <a:r>
              <a:rPr lang="ko-KR" altLang="en-US" dirty="0"/>
              <a:t>각 탭</a:t>
            </a:r>
            <a:r>
              <a:rPr lang="en-US" altLang="ko-KR" dirty="0"/>
              <a:t>,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>
              <a:buAutoNum type="arabicPeriod" startAt="3"/>
            </a:pPr>
            <a:r>
              <a:rPr lang="en-US" altLang="ko-KR" dirty="0" smtClean="0"/>
              <a:t>X</a:t>
            </a:r>
            <a:r>
              <a:rPr lang="ko-KR" altLang="en-US" dirty="0"/>
              <a:t>버튼 클릭 시 이전 슬라이드 </a:t>
            </a:r>
            <a:r>
              <a:rPr lang="en-US" altLang="ko-KR" dirty="0" smtClean="0"/>
              <a:t>13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226414"/>
            <a:ext cx="9353974" cy="4750032"/>
            <a:chOff x="0" y="226414"/>
            <a:chExt cx="9353974" cy="4750032"/>
          </a:xfrm>
        </p:grpSpPr>
        <p:sp>
          <p:nvSpPr>
            <p:cNvPr id="6" name="직사각형 5"/>
            <p:cNvSpPr/>
            <p:nvPr/>
          </p:nvSpPr>
          <p:spPr>
            <a:xfrm>
              <a:off x="0" y="227200"/>
              <a:ext cx="9353974" cy="4749246"/>
            </a:xfrm>
            <a:prstGeom prst="rect">
              <a:avLst/>
            </a:prstGeom>
            <a:solidFill>
              <a:srgbClr val="F6E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227889" y="699937"/>
              <a:ext cx="8910057" cy="4273061"/>
            </a:xfrm>
            <a:prstGeom prst="round2SameRect">
              <a:avLst>
                <a:gd name="adj1" fmla="val 709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20" y="226414"/>
              <a:ext cx="1701484" cy="39919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285" y="234000"/>
              <a:ext cx="476281" cy="476281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2035886" y="903062"/>
              <a:ext cx="52822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</a:t>
              </a:r>
              <a:r>
                <a:rPr lang="ko-KR" altLang="en-US" sz="2500" spc="-150" dirty="0" smtClean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디지털 사회의 도덕 문제와 해결 방법</a:t>
              </a:r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]</a:t>
              </a:r>
              <a:endParaRPr lang="ko-KR" altLang="en-US" sz="2500" spc="-150" dirty="0">
                <a:solidFill>
                  <a:srgbClr val="E3C8A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8584814" y="2893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552450" y="1598086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개인 정보 유출</a:t>
                      </a:r>
                      <a:endParaRPr lang="ko-KR" altLang="en-US" sz="2500" b="0" spc="-150" dirty="0"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552450" y="25870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사이버</a:t>
                      </a:r>
                      <a:endParaRPr lang="en-US" altLang="ko-KR" sz="2500" b="0" spc="-150" dirty="0" smtClean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폭력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41400"/>
              </p:ext>
            </p:extLst>
          </p:nvPr>
        </p:nvGraphicFramePr>
        <p:xfrm>
          <a:off x="2079998" y="1608359"/>
          <a:ext cx="6795287" cy="286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5287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286564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5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6F64CF-85DE-4B0F-A731-BAEB0B50DFB0}"/>
              </a:ext>
            </a:extLst>
          </p:cNvPr>
          <p:cNvGrpSpPr/>
          <p:nvPr/>
        </p:nvGrpSpPr>
        <p:grpSpPr>
          <a:xfrm>
            <a:off x="7633477" y="1281770"/>
            <a:ext cx="1241808" cy="226833"/>
            <a:chOff x="5349045" y="2096438"/>
            <a:chExt cx="1099301" cy="223294"/>
          </a:xfrm>
        </p:grpSpPr>
        <p:sp>
          <p:nvSpPr>
            <p:cNvPr id="57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5349045" y="2096438"/>
              <a:ext cx="1099301" cy="22329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각 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58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893" y="2136075"/>
              <a:ext cx="144016" cy="1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552450" y="35824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가짜 영상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78183" y="1301722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370816" y="1258225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859680" y="10279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1877424"/>
            <a:ext cx="144000" cy="144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3024323"/>
            <a:ext cx="144000" cy="144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00512" y="1591754"/>
            <a:ext cx="6462764" cy="2977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500" spc="-150" dirty="0">
                <a:latin typeface="+mn-ea"/>
              </a:rPr>
              <a:t> 첨단 조직 기술</a:t>
            </a:r>
            <a:r>
              <a:rPr lang="en-US" altLang="ko-KR" sz="2500" spc="-150" dirty="0">
                <a:latin typeface="+mn-ea"/>
              </a:rPr>
              <a:t>(</a:t>
            </a:r>
            <a:r>
              <a:rPr lang="ko-KR" altLang="en-US" sz="2500" spc="-150" dirty="0" err="1">
                <a:latin typeface="+mn-ea"/>
              </a:rPr>
              <a:t>딥페이크</a:t>
            </a:r>
            <a:r>
              <a:rPr lang="en-US" altLang="ko-KR" sz="2500" spc="-150" dirty="0">
                <a:latin typeface="+mn-ea"/>
              </a:rPr>
              <a:t>) </a:t>
            </a:r>
            <a:r>
              <a:rPr lang="ko-KR" altLang="en-US" sz="2500" spc="-150" dirty="0">
                <a:latin typeface="+mn-ea"/>
              </a:rPr>
              <a:t>등 기술로 인해 개인 </a:t>
            </a:r>
            <a:r>
              <a:rPr lang="ko-KR" altLang="en-US" sz="2500" spc="-150" dirty="0" smtClean="0">
                <a:latin typeface="+mn-ea"/>
              </a:rPr>
              <a:t>정보유출</a:t>
            </a:r>
            <a:r>
              <a:rPr lang="en-US" altLang="ko-KR" sz="2500" spc="-150" dirty="0">
                <a:latin typeface="+mn-ea"/>
              </a:rPr>
              <a:t>, </a:t>
            </a:r>
            <a:r>
              <a:rPr lang="ko-KR" altLang="en-US" sz="2500" spc="-150" dirty="0">
                <a:latin typeface="+mn-ea"/>
              </a:rPr>
              <a:t>보이스 피싱 등의 피해를 당할 수 </a:t>
            </a:r>
            <a:r>
              <a:rPr lang="ko-KR" altLang="en-US" sz="2500" spc="-150" dirty="0" smtClean="0">
                <a:latin typeface="+mn-ea"/>
              </a:rPr>
              <a:t>있습니다</a:t>
            </a:r>
            <a:r>
              <a:rPr lang="en-US" altLang="ko-KR" sz="2500" spc="-150" dirty="0" smtClean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500" spc="-150" dirty="0" smtClean="0">
                <a:latin typeface="+mn-ea"/>
              </a:rPr>
              <a:t> </a:t>
            </a:r>
            <a:r>
              <a:rPr lang="ko-KR" altLang="en-US" sz="2500" spc="-300" dirty="0">
                <a:latin typeface="+mn-ea"/>
              </a:rPr>
              <a:t>개인 정보가 유출되지 않도록 누리 </a:t>
            </a:r>
            <a:r>
              <a:rPr lang="ko-KR" altLang="en-US" sz="2500" spc="-300" dirty="0" err="1">
                <a:latin typeface="+mn-ea"/>
              </a:rPr>
              <a:t>소통망</a:t>
            </a:r>
            <a:r>
              <a:rPr lang="en-US" altLang="ko-KR" sz="2500" spc="-300" dirty="0">
                <a:latin typeface="+mn-ea"/>
              </a:rPr>
              <a:t>(SNS) </a:t>
            </a:r>
            <a:r>
              <a:rPr lang="ko-KR" altLang="en-US" sz="2500" spc="-300" dirty="0" smtClean="0">
                <a:latin typeface="+mn-ea"/>
              </a:rPr>
              <a:t>등에</a:t>
            </a:r>
            <a:r>
              <a:rPr lang="en-US" altLang="ko-KR" sz="2500" spc="-300" dirty="0" smtClean="0">
                <a:latin typeface="+mn-ea"/>
              </a:rPr>
              <a:t/>
            </a:r>
            <a:br>
              <a:rPr lang="en-US" altLang="ko-KR" sz="2500" spc="-300" dirty="0" smtClean="0">
                <a:latin typeface="+mn-ea"/>
              </a:rPr>
            </a:br>
            <a:r>
              <a:rPr lang="ko-KR" altLang="en-US" sz="2500" spc="-150" dirty="0" err="1" smtClean="0">
                <a:latin typeface="+mn-ea"/>
              </a:rPr>
              <a:t>게시글을</a:t>
            </a:r>
            <a:r>
              <a:rPr lang="ko-KR" altLang="en-US" sz="2500" spc="-150" dirty="0" smtClean="0">
                <a:latin typeface="+mn-ea"/>
              </a:rPr>
              <a:t> </a:t>
            </a:r>
            <a:r>
              <a:rPr lang="ko-KR" altLang="en-US" sz="2500" spc="-150" dirty="0">
                <a:latin typeface="+mn-ea"/>
              </a:rPr>
              <a:t>올릴 때 내 얼굴이나 위치가 보이지 않게 </a:t>
            </a:r>
            <a:r>
              <a:rPr lang="en-US" altLang="ko-KR" sz="2500" spc="-150" dirty="0" smtClean="0">
                <a:latin typeface="+mn-ea"/>
              </a:rPr>
              <a:t/>
            </a:r>
            <a:br>
              <a:rPr lang="en-US" altLang="ko-KR" sz="2500" spc="-150" dirty="0" smtClean="0">
                <a:latin typeface="+mn-ea"/>
              </a:rPr>
            </a:br>
            <a:r>
              <a:rPr lang="ko-KR" altLang="en-US" sz="2500" spc="-150" dirty="0" smtClean="0">
                <a:latin typeface="+mn-ea"/>
              </a:rPr>
              <a:t>조심합니다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189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설명하기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[301_</a:t>
            </a:r>
            <a:r>
              <a:rPr lang="ko-KR" altLang="en-US" dirty="0"/>
              <a:t>핵심 정리 </a:t>
            </a:r>
            <a:r>
              <a:rPr lang="ko-KR" altLang="en-US" dirty="0" err="1"/>
              <a:t>풀팝업</a:t>
            </a:r>
            <a:r>
              <a:rPr lang="en-US" altLang="ko-KR" dirty="0"/>
              <a:t>_</a:t>
            </a:r>
            <a:r>
              <a:rPr lang="ko-KR" altLang="en-US" dirty="0" smtClean="0"/>
              <a:t>탭</a:t>
            </a:r>
            <a:r>
              <a:rPr lang="en-US" altLang="ko-KR" dirty="0" smtClean="0"/>
              <a:t>2(</a:t>
            </a:r>
            <a:r>
              <a:rPr lang="ko-KR" altLang="en-US" dirty="0" smtClean="0"/>
              <a:t>사이버 폭력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/>
              <a:t>제목 텍스트</a:t>
            </a:r>
            <a:endParaRPr lang="en-US" altLang="ko-KR" dirty="0"/>
          </a:p>
          <a:p>
            <a:r>
              <a:rPr lang="ko-KR" altLang="en-US" dirty="0"/>
              <a:t>세로 탭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탭 클릭 시</a:t>
            </a:r>
            <a:r>
              <a:rPr lang="en-US" altLang="ko-KR" dirty="0"/>
              <a:t>, </a:t>
            </a:r>
            <a:r>
              <a:rPr lang="ko-KR" altLang="en-US" dirty="0"/>
              <a:t>각 탭에 있는 내용 노출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/>
              <a:t>지시문</a:t>
            </a:r>
            <a:r>
              <a:rPr lang="ko-KR" altLang="en-US" dirty="0"/>
              <a:t> </a:t>
            </a:r>
            <a:r>
              <a:rPr lang="en-US" altLang="ko-KR" dirty="0"/>
              <a:t>bold: </a:t>
            </a:r>
            <a:r>
              <a:rPr lang="ko-KR" altLang="en-US" dirty="0"/>
              <a:t>각 탭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X</a:t>
            </a:r>
            <a:r>
              <a:rPr lang="ko-KR" altLang="en-US" dirty="0"/>
              <a:t>버튼 클릭 시 이전 슬라이드 </a:t>
            </a:r>
            <a:r>
              <a:rPr lang="en-US" altLang="ko-KR" dirty="0"/>
              <a:t>13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226414"/>
            <a:ext cx="9353974" cy="4750032"/>
            <a:chOff x="0" y="226414"/>
            <a:chExt cx="9353974" cy="4750032"/>
          </a:xfrm>
        </p:grpSpPr>
        <p:sp>
          <p:nvSpPr>
            <p:cNvPr id="6" name="직사각형 5"/>
            <p:cNvSpPr/>
            <p:nvPr/>
          </p:nvSpPr>
          <p:spPr>
            <a:xfrm>
              <a:off x="0" y="227200"/>
              <a:ext cx="9353974" cy="4749246"/>
            </a:xfrm>
            <a:prstGeom prst="rect">
              <a:avLst/>
            </a:prstGeom>
            <a:solidFill>
              <a:srgbClr val="F6E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227889" y="699937"/>
              <a:ext cx="8910057" cy="4273061"/>
            </a:xfrm>
            <a:prstGeom prst="round2SameRect">
              <a:avLst>
                <a:gd name="adj1" fmla="val 709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20" y="226414"/>
              <a:ext cx="1701484" cy="39919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285" y="234000"/>
              <a:ext cx="476281" cy="476281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2035884" y="903062"/>
              <a:ext cx="52822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</a:t>
              </a:r>
              <a:r>
                <a:rPr lang="ko-KR" altLang="en-US" sz="2500" spc="-150" dirty="0" smtClean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디지털 사회의 도덕 </a:t>
              </a:r>
              <a:r>
                <a:rPr lang="ko-KR" altLang="en-US" sz="2500" spc="-150" dirty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문제와 해결 방법</a:t>
              </a:r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]</a:t>
              </a:r>
              <a:endParaRPr lang="ko-KR" altLang="en-US" sz="2500" spc="-150" dirty="0">
                <a:solidFill>
                  <a:srgbClr val="E3C8A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8584814" y="2893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552450" y="1598086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개인 정보 유출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552450" y="25870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chemeClr val="bg1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사이버</a:t>
                      </a:r>
                      <a:endParaRPr lang="en-US" altLang="ko-KR" sz="2500" b="0" spc="-150" dirty="0" smtClean="0">
                        <a:solidFill>
                          <a:schemeClr val="bg1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chemeClr val="bg1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폭력</a:t>
                      </a:r>
                      <a:endParaRPr lang="ko-KR" altLang="en-US" sz="2500" b="0" spc="-150" dirty="0">
                        <a:solidFill>
                          <a:schemeClr val="bg1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43102"/>
              </p:ext>
            </p:extLst>
          </p:nvPr>
        </p:nvGraphicFramePr>
        <p:xfrm>
          <a:off x="2079998" y="1598834"/>
          <a:ext cx="6795287" cy="286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5287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286564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5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6F64CF-85DE-4B0F-A731-BAEB0B50DFB0}"/>
              </a:ext>
            </a:extLst>
          </p:cNvPr>
          <p:cNvGrpSpPr/>
          <p:nvPr/>
        </p:nvGrpSpPr>
        <p:grpSpPr>
          <a:xfrm>
            <a:off x="7633477" y="1281770"/>
            <a:ext cx="1241808" cy="226833"/>
            <a:chOff x="5349045" y="2096438"/>
            <a:chExt cx="1099301" cy="223294"/>
          </a:xfrm>
        </p:grpSpPr>
        <p:sp>
          <p:nvSpPr>
            <p:cNvPr id="57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5349045" y="2096438"/>
              <a:ext cx="1099301" cy="22329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각 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58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893" y="2136075"/>
              <a:ext cx="144016" cy="1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552450" y="35824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가짜 영상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78183" y="1301722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370816" y="1258225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59680" y="10279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1867899"/>
            <a:ext cx="144000" cy="144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3014798"/>
            <a:ext cx="144000" cy="144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300512" y="1591754"/>
            <a:ext cx="6543502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spc="-150" dirty="0" smtClean="0">
                <a:latin typeface="+mn-ea"/>
              </a:rPr>
              <a:t> </a:t>
            </a:r>
            <a:r>
              <a:rPr lang="ko-KR" altLang="en-US" sz="2500" spc="-150" dirty="0" smtClean="0">
                <a:latin typeface="+mn-ea"/>
              </a:rPr>
              <a:t>사이버 폭력은 집에서도 쉴 수 없고 피할 수 없는</a:t>
            </a:r>
            <a:endParaRPr lang="en-US" altLang="ko-KR" sz="2500" spc="-150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500" spc="-150" dirty="0" smtClean="0">
                <a:latin typeface="+mn-ea"/>
              </a:rPr>
              <a:t>고통을 가할 수 있습니다</a:t>
            </a:r>
            <a:r>
              <a:rPr lang="en-US" altLang="ko-KR" sz="2500" spc="-15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-150" dirty="0" smtClean="0">
                <a:latin typeface="+mn-ea"/>
              </a:rPr>
              <a:t>사이버 폭력을 겪었을 때에는 누군가가 나를 괴롭히며 보낸 문자와 전화 기록을 남기고 주변에 도움을 요청</a:t>
            </a:r>
            <a:r>
              <a:rPr lang="en-US" altLang="ko-KR" sz="2500" spc="-150" dirty="0" smtClean="0">
                <a:latin typeface="+mn-ea"/>
              </a:rPr>
              <a:t/>
            </a:r>
            <a:br>
              <a:rPr lang="en-US" altLang="ko-KR" sz="2500" spc="-150" dirty="0" smtClean="0">
                <a:latin typeface="+mn-ea"/>
              </a:rPr>
            </a:br>
            <a:r>
              <a:rPr lang="ko-KR" altLang="en-US" sz="2500" spc="-150" dirty="0" smtClean="0">
                <a:latin typeface="+mn-ea"/>
              </a:rPr>
              <a:t>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6883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설명하기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duk_04_05_0002_301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[301_</a:t>
            </a:r>
            <a:r>
              <a:rPr lang="ko-KR" altLang="en-US" dirty="0"/>
              <a:t>핵심 정리 </a:t>
            </a:r>
            <a:r>
              <a:rPr lang="ko-KR" altLang="en-US" dirty="0" err="1"/>
              <a:t>풀팝업</a:t>
            </a:r>
            <a:r>
              <a:rPr lang="en-US" altLang="ko-KR" dirty="0"/>
              <a:t>_</a:t>
            </a:r>
            <a:r>
              <a:rPr lang="ko-KR" altLang="en-US" dirty="0" smtClean="0"/>
              <a:t>탭</a:t>
            </a:r>
            <a:r>
              <a:rPr lang="en-US" altLang="ko-KR" dirty="0" smtClean="0"/>
              <a:t>3(</a:t>
            </a:r>
            <a:r>
              <a:rPr lang="ko-KR" altLang="en-US" dirty="0" smtClean="0"/>
              <a:t>가짜 영상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/>
              <a:t>제목 텍스트</a:t>
            </a:r>
            <a:endParaRPr lang="en-US" altLang="ko-KR" dirty="0"/>
          </a:p>
          <a:p>
            <a:r>
              <a:rPr lang="ko-KR" altLang="en-US" dirty="0"/>
              <a:t>세로 탭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탭 클릭 시</a:t>
            </a:r>
            <a:r>
              <a:rPr lang="en-US" altLang="ko-KR" dirty="0"/>
              <a:t>, </a:t>
            </a:r>
            <a:r>
              <a:rPr lang="ko-KR" altLang="en-US" dirty="0"/>
              <a:t>각 탭에 있는 내용 노출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/>
              <a:t>지시문</a:t>
            </a:r>
            <a:r>
              <a:rPr lang="ko-KR" altLang="en-US" dirty="0"/>
              <a:t> </a:t>
            </a:r>
            <a:r>
              <a:rPr lang="en-US" altLang="ko-KR" dirty="0"/>
              <a:t>bold: </a:t>
            </a:r>
            <a:r>
              <a:rPr lang="ko-KR" altLang="en-US" dirty="0"/>
              <a:t>각 탭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X</a:t>
            </a:r>
            <a:r>
              <a:rPr lang="ko-KR" altLang="en-US" dirty="0"/>
              <a:t>버튼 클릭 시 이전 슬라이드 </a:t>
            </a:r>
            <a:r>
              <a:rPr lang="en-US" altLang="ko-KR" dirty="0"/>
              <a:t>13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226414"/>
            <a:ext cx="9353974" cy="4750032"/>
            <a:chOff x="0" y="226414"/>
            <a:chExt cx="9353974" cy="4750032"/>
          </a:xfrm>
        </p:grpSpPr>
        <p:sp>
          <p:nvSpPr>
            <p:cNvPr id="6" name="직사각형 5"/>
            <p:cNvSpPr/>
            <p:nvPr/>
          </p:nvSpPr>
          <p:spPr>
            <a:xfrm>
              <a:off x="0" y="227200"/>
              <a:ext cx="9353974" cy="4749246"/>
            </a:xfrm>
            <a:prstGeom prst="rect">
              <a:avLst/>
            </a:prstGeom>
            <a:solidFill>
              <a:srgbClr val="F6E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227889" y="699937"/>
              <a:ext cx="8910057" cy="4273061"/>
            </a:xfrm>
            <a:prstGeom prst="round2SameRect">
              <a:avLst>
                <a:gd name="adj1" fmla="val 709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20" y="226414"/>
              <a:ext cx="1701484" cy="39919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285" y="234000"/>
              <a:ext cx="476281" cy="476281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2035884" y="903062"/>
              <a:ext cx="52822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</a:t>
              </a:r>
              <a:r>
                <a:rPr lang="ko-KR" altLang="en-US" sz="2500" spc="-150" dirty="0" smtClean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디지털 사회의 도덕 </a:t>
              </a:r>
              <a:r>
                <a:rPr lang="ko-KR" altLang="en-US" sz="2500" spc="-150" dirty="0">
                  <a:solidFill>
                    <a:srgbClr val="FF66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문제와 해결 방법</a:t>
              </a:r>
              <a:r>
                <a:rPr lang="en-US" altLang="ko-KR" sz="2500" spc="-150" dirty="0" smtClean="0">
                  <a:solidFill>
                    <a:srgbClr val="E3C8A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]</a:t>
              </a:r>
              <a:endParaRPr lang="ko-KR" altLang="en-US" sz="2500" spc="-150" dirty="0">
                <a:solidFill>
                  <a:srgbClr val="E3C8A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8584814" y="2893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552450" y="1598086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개인 정보 유출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552450" y="25870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사이버</a:t>
                      </a:r>
                      <a:endParaRPr lang="en-US" altLang="ko-KR" sz="2500" b="0" spc="-150" dirty="0" smtClean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rgbClr val="ED8D37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폭력</a:t>
                      </a:r>
                      <a:endParaRPr lang="ko-KR" altLang="en-US" sz="2500" b="0" spc="-150" dirty="0">
                        <a:solidFill>
                          <a:srgbClr val="ED8D37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73622"/>
              </p:ext>
            </p:extLst>
          </p:nvPr>
        </p:nvGraphicFramePr>
        <p:xfrm>
          <a:off x="2079998" y="1598834"/>
          <a:ext cx="6795287" cy="286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5287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286564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500" b="0" spc="-1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</a:t>
                      </a:r>
                      <a:endParaRPr lang="ko-KR" altLang="en-US" sz="25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6F64CF-85DE-4B0F-A731-BAEB0B50DFB0}"/>
              </a:ext>
            </a:extLst>
          </p:cNvPr>
          <p:cNvGrpSpPr/>
          <p:nvPr/>
        </p:nvGrpSpPr>
        <p:grpSpPr>
          <a:xfrm>
            <a:off x="7633477" y="1281770"/>
            <a:ext cx="1241808" cy="226833"/>
            <a:chOff x="5349045" y="2096438"/>
            <a:chExt cx="1099301" cy="223294"/>
          </a:xfrm>
        </p:grpSpPr>
        <p:sp>
          <p:nvSpPr>
            <p:cNvPr id="57" name="사각형: 둥근 모서리 13">
              <a:extLst>
                <a:ext uri="{FF2B5EF4-FFF2-40B4-BE49-F238E27FC236}">
                  <a16:creationId xmlns:a16="http://schemas.microsoft.com/office/drawing/2014/main" id="{2090529F-F384-4AD5-9246-BA4D553262BF}"/>
                </a:ext>
              </a:extLst>
            </p:cNvPr>
            <p:cNvSpPr/>
            <p:nvPr/>
          </p:nvSpPr>
          <p:spPr>
            <a:xfrm>
              <a:off x="5349045" y="2096438"/>
              <a:ext cx="1099301" cy="22329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9050">
              <a:noFill/>
            </a:ln>
          </p:spPr>
          <p:txBody>
            <a:bodyPr rtlCol="0" anchor="ctr"/>
            <a:lstStyle/>
            <a:p>
              <a:pPr marL="14400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각 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을 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클릭</a:t>
              </a:r>
              <a:r>
                <a:rPr kumimoji="0" lang="ko-KR" altLang="en-US" sz="900" i="0" u="none" strike="noStrike" kern="0" cap="none" spc="-50" normalizeH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하세요</a:t>
              </a:r>
              <a:r>
                <a:rPr kumimoji="0" lang="en-US" altLang="ko-KR" sz="900" i="0" u="none" strike="noStrike" kern="0" cap="none" spc="-50" normalizeH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.</a:t>
              </a:r>
              <a:endParaRPr kumimoji="0" lang="ko-KR" altLang="en-US" sz="900" i="0" u="none" strike="noStrike" kern="0" cap="none" spc="-50" normalizeH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pic>
          <p:nvPicPr>
            <p:cNvPr id="58" name="Picture 2" descr="D:\1_과학\1_초등 과학\3학년\1학기\2022\08_아이콘\help_icon.png">
              <a:extLst>
                <a:ext uri="{FF2B5EF4-FFF2-40B4-BE49-F238E27FC236}">
                  <a16:creationId xmlns:a16="http://schemas.microsoft.com/office/drawing/2014/main" id="{089DF68E-420A-42AE-AAB0-C7FFA57C1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893" y="2136075"/>
              <a:ext cx="144016" cy="1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552450" y="3582475"/>
          <a:ext cx="1423501" cy="8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501">
                  <a:extLst>
                    <a:ext uri="{9D8B030D-6E8A-4147-A177-3AD203B41FA5}">
                      <a16:colId xmlns:a16="http://schemas.microsoft.com/office/drawing/2014/main" val="3926505224"/>
                    </a:ext>
                  </a:extLst>
                </a:gridCol>
              </a:tblGrid>
              <a:tr h="88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spc="-150" dirty="0" smtClean="0">
                          <a:solidFill>
                            <a:schemeClr val="bg1"/>
                          </a:solidFill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가짜 영상</a:t>
                      </a:r>
                      <a:endParaRPr lang="ko-KR" altLang="en-US" sz="2500" b="0" spc="-150" dirty="0">
                        <a:solidFill>
                          <a:schemeClr val="bg1"/>
                        </a:solidFill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A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80994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78183" y="1301722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370816" y="1258225"/>
            <a:ext cx="247021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59680" y="102795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2106024"/>
            <a:ext cx="144000" cy="144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6" y="3252923"/>
            <a:ext cx="144000" cy="144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00512" y="1829879"/>
            <a:ext cx="64627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-150" dirty="0">
                <a:latin typeface="+mn-ea"/>
              </a:rPr>
              <a:t> 재미 삼아 또는 생각 없이 가짜 뉴스를 만들거나 </a:t>
            </a:r>
            <a:endParaRPr lang="en-US" altLang="ko-KR" sz="2500" spc="-15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500" spc="-150" dirty="0" err="1" smtClean="0">
                <a:latin typeface="+mn-ea"/>
              </a:rPr>
              <a:t>딥페이크</a:t>
            </a:r>
            <a:r>
              <a:rPr lang="ko-KR" altLang="en-US" sz="2500" spc="-150" dirty="0" smtClean="0">
                <a:latin typeface="+mn-ea"/>
              </a:rPr>
              <a:t> </a:t>
            </a:r>
            <a:r>
              <a:rPr lang="ko-KR" altLang="en-US" sz="2500" spc="-150" dirty="0">
                <a:latin typeface="+mn-ea"/>
              </a:rPr>
              <a:t>사진</a:t>
            </a:r>
            <a:r>
              <a:rPr lang="en-US" altLang="ko-KR" sz="2500" spc="-150" dirty="0">
                <a:latin typeface="+mn-ea"/>
              </a:rPr>
              <a:t>, </a:t>
            </a:r>
            <a:r>
              <a:rPr lang="ko-KR" altLang="en-US" sz="2500" spc="-150" dirty="0">
                <a:latin typeface="+mn-ea"/>
              </a:rPr>
              <a:t>영상을 만들지 않도록 </a:t>
            </a:r>
            <a:r>
              <a:rPr lang="ko-KR" altLang="en-US" sz="2500" spc="-150" dirty="0" smtClean="0">
                <a:latin typeface="+mn-ea"/>
              </a:rPr>
              <a:t>주의합니다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en-US" altLang="ko-KR" sz="25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500" spc="-150" dirty="0" smtClean="0">
                <a:latin typeface="+mn-ea"/>
              </a:rPr>
              <a:t> </a:t>
            </a:r>
            <a:r>
              <a:rPr lang="ko-KR" altLang="en-US" sz="2500" spc="-150" dirty="0">
                <a:latin typeface="+mn-ea"/>
              </a:rPr>
              <a:t>인터넷에 있는 정보를 확인하지 않고 무조건 믿지 </a:t>
            </a:r>
            <a:endParaRPr lang="en-US" altLang="ko-KR" sz="2500" spc="-15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500" spc="-150" dirty="0" smtClean="0">
                <a:latin typeface="+mn-ea"/>
              </a:rPr>
              <a:t>않도록 주의합니다</a:t>
            </a:r>
            <a:r>
              <a:rPr lang="en-US" altLang="ko-KR" sz="2500" spc="-150" dirty="0" smtClean="0">
                <a:latin typeface="+mn-ea"/>
              </a:rPr>
              <a:t>.</a:t>
            </a:r>
            <a:endParaRPr lang="ko-KR" altLang="en-US" sz="25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6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20196"/>
              </p:ext>
            </p:extLst>
          </p:nvPr>
        </p:nvGraphicFramePr>
        <p:xfrm>
          <a:off x="239349" y="393459"/>
          <a:ext cx="11713302" cy="2919376"/>
        </p:xfrm>
        <a:graphic>
          <a:graphicData uri="http://schemas.openxmlformats.org/drawingml/2006/table">
            <a:tbl>
              <a:tblPr/>
              <a:tblGrid>
                <a:gridCol w="110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865">
                <a:tc gridSpan="5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목차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48000" marB="48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학습 단계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파일명</a:t>
                      </a:r>
                      <a:endParaRPr kumimoji="0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파일 수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똑똑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디지털 사회에서 생길 수 있는 도덕 문제 알아보기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duk_04_05_0002_101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96043"/>
                  </a:ext>
                </a:extLst>
              </a:tr>
              <a:tr h="41997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이번 시간에 배울 내용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duk_04_05_0002_102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91580"/>
                  </a:ext>
                </a:extLst>
              </a:tr>
              <a:tr h="4148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쑥쑥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디지털 사회의 도덕 문제 해결 방법 찾아보기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duk_04_05_0002_201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생각 탄탄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디지털 사회의 도덕 문제 설명하기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duk_04_05_0002_301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3917"/>
                  </a:ext>
                </a:extLst>
              </a:tr>
              <a:tr h="41486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파일 수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4800" marR="64800" marT="43200" marB="43200" anchor="ctr" horzOverflow="overflow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5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5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삽화 발주</a:t>
            </a:r>
            <a:endParaRPr lang="en-US" altLang="ko-KR" dirty="0" smtClean="0"/>
          </a:p>
          <a:p>
            <a:r>
              <a:rPr lang="en-US" altLang="ko-KR" dirty="0" smtClean="0"/>
              <a:t>duk_04_05_0002_1</a:t>
            </a:r>
          </a:p>
          <a:p>
            <a:r>
              <a:rPr lang="en-US" altLang="ko-KR" dirty="0" smtClean="0"/>
              <a:t>duk_04_05_0002_2</a:t>
            </a:r>
          </a:p>
          <a:p>
            <a:r>
              <a:rPr lang="en-US" altLang="ko-KR" dirty="0" smtClean="0"/>
              <a:t>duk_04_05_0002_3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디지털 사회에는 어떤 도덕 문제가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사회에서 생길 수 있는 도덕 문제 </a:t>
            </a:r>
            <a:r>
              <a:rPr lang="ko-KR" altLang="en-US" dirty="0" smtClean="0"/>
              <a:t>알아보기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물음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탭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삽화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r>
              <a:rPr lang="ko-KR" altLang="en-US" dirty="0" smtClean="0"/>
              <a:t>돋보기 버튼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돋보기 버튼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풀팝업</a:t>
            </a:r>
            <a:r>
              <a:rPr lang="ko-KR" altLang="en-US" dirty="0" smtClean="0"/>
              <a:t>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 </a:t>
            </a:r>
            <a:r>
              <a:rPr lang="en-US" altLang="ko-KR" dirty="0" smtClean="0"/>
              <a:t>4-6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duk_04_05_0002_1 -&gt; </a:t>
            </a:r>
            <a:r>
              <a:rPr lang="ko-KR" altLang="en-US" dirty="0" smtClean="0"/>
              <a:t>텍스트 없이 해당 부분만 사용해 주세요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Duk_04_05_0002_2 </a:t>
            </a:r>
            <a:r>
              <a:rPr lang="en-US" altLang="ko-KR" dirty="0"/>
              <a:t>-&gt; </a:t>
            </a:r>
            <a:r>
              <a:rPr lang="ko-KR" altLang="en-US" dirty="0" smtClean="0"/>
              <a:t>텍스트 </a:t>
            </a:r>
            <a:r>
              <a:rPr lang="ko-KR" altLang="en-US" dirty="0"/>
              <a:t>없이 해당 부분만 사용해 주세요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 smtClean="0"/>
              <a:t>Duk_04_05_0002_3 </a:t>
            </a:r>
            <a:r>
              <a:rPr lang="en-US" altLang="ko-KR" dirty="0"/>
              <a:t>-&gt; </a:t>
            </a:r>
            <a:r>
              <a:rPr lang="ko-KR" altLang="en-US" dirty="0" smtClean="0"/>
              <a:t>텍스트 </a:t>
            </a:r>
            <a:r>
              <a:rPr lang="ko-KR" altLang="en-US" dirty="0"/>
              <a:t>없이 해당 부분만 사용해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6600"/>
                </a:solidFill>
              </a:rPr>
              <a:t>물음 </a:t>
            </a:r>
            <a:r>
              <a:rPr lang="en-US" altLang="ko-KR" dirty="0">
                <a:solidFill>
                  <a:srgbClr val="FF6600"/>
                </a:solidFill>
              </a:rPr>
              <a:t>1</a:t>
            </a:r>
            <a:r>
              <a:rPr lang="en-US" altLang="ko-KR" dirty="0"/>
              <a:t>/</a:t>
            </a:r>
            <a:r>
              <a:rPr lang="ko-KR" altLang="en-US" dirty="0"/>
              <a:t>물음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6282850" y="1540012"/>
            <a:ext cx="2720140" cy="2771163"/>
            <a:chOff x="445091" y="1433411"/>
            <a:chExt cx="4022722" cy="3043954"/>
          </a:xfrm>
        </p:grpSpPr>
        <p:grpSp>
          <p:nvGrpSpPr>
            <p:cNvPr id="56" name="그룹 55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7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가짜 영상 제작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336826" y="1540012"/>
            <a:ext cx="2720140" cy="2771163"/>
            <a:chOff x="445091" y="1433411"/>
            <a:chExt cx="4022722" cy="3043954"/>
          </a:xfrm>
        </p:grpSpPr>
        <p:grpSp>
          <p:nvGrpSpPr>
            <p:cNvPr id="61" name="그룹 60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62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사이버 폭력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87174" y="1540012"/>
            <a:ext cx="2720140" cy="2771163"/>
            <a:chOff x="445091" y="1433411"/>
            <a:chExt cx="4022722" cy="3043954"/>
          </a:xfrm>
        </p:grpSpPr>
        <p:grpSp>
          <p:nvGrpSpPr>
            <p:cNvPr id="66" name="그룹 65"/>
            <p:cNvGrpSpPr/>
            <p:nvPr/>
          </p:nvGrpSpPr>
          <p:grpSpPr>
            <a:xfrm>
              <a:off x="445091" y="1433411"/>
              <a:ext cx="4022722" cy="3043954"/>
              <a:chOff x="445091" y="1433411"/>
              <a:chExt cx="4022722" cy="3043954"/>
            </a:xfrm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445091" y="1433412"/>
                <a:ext cx="4022722" cy="3043953"/>
              </a:xfrm>
              <a:prstGeom prst="roundRect">
                <a:avLst>
                  <a:gd name="adj" fmla="val 3148"/>
                </a:avLst>
              </a:prstGeom>
              <a:solidFill>
                <a:srgbClr val="FDF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ko-KR" altLang="en-US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발주 삽화 </a:t>
                </a:r>
                <a:r>
                  <a:rPr lang="en-US" altLang="ko-KR" sz="1500" spc="-5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#</a:t>
                </a:r>
                <a:r>
                  <a:rPr lang="en-US" altLang="ko-KR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1500" spc="-5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ㄴ</a:t>
                </a:r>
                <a:endParaRPr lang="ko-KR" altLang="en-US" sz="1500" spc="-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455821" y="1433411"/>
                <a:ext cx="4003200" cy="2072995"/>
              </a:xfrm>
              <a:prstGeom prst="roundRect">
                <a:avLst>
                  <a:gd name="adj" fmla="val 7164"/>
                </a:avLst>
              </a:prstGeom>
              <a:solidFill>
                <a:schemeClr val="bg1"/>
              </a:solidFill>
              <a:ln w="28575">
                <a:solidFill>
                  <a:srgbClr val="FDF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endParaRPr lang="ko-KR" altLang="en-US" sz="1900" spc="-150" dirty="0">
                  <a:solidFill>
                    <a:schemeClr val="tx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67" name="텍스트 개체 틀 3071"/>
            <p:cNvSpPr txBox="1">
              <a:spLocks/>
            </p:cNvSpPr>
            <p:nvPr/>
          </p:nvSpPr>
          <p:spPr>
            <a:xfrm>
              <a:off x="455821" y="3595370"/>
              <a:ext cx="4003200" cy="82974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just" defTabSz="914400" rtl="0" eaLnBrk="1" latinLnBrk="1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750" strike="noStrike" kern="1200" spc="-50" baseline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25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개인 정보 유출</a:t>
              </a:r>
              <a:endParaRPr lang="en-US" altLang="ko-KR" sz="25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rcRect l="22670"/>
          <a:stretch/>
        </p:blipFill>
        <p:spPr>
          <a:xfrm>
            <a:off x="3351185" y="1540011"/>
            <a:ext cx="2699836" cy="1883971"/>
          </a:xfrm>
          <a:prstGeom prst="roundRect">
            <a:avLst>
              <a:gd name="adj" fmla="val 5112"/>
            </a:avLst>
          </a:prstGeom>
          <a:ln w="28575">
            <a:solidFill>
              <a:srgbClr val="FDF3E7"/>
            </a:solidFill>
          </a:ln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rcRect l="20606" r="1"/>
          <a:stretch/>
        </p:blipFill>
        <p:spPr>
          <a:xfrm>
            <a:off x="394429" y="1540011"/>
            <a:ext cx="2706939" cy="1883971"/>
          </a:xfrm>
          <a:prstGeom prst="roundRect">
            <a:avLst>
              <a:gd name="adj" fmla="val 6389"/>
            </a:avLst>
          </a:prstGeom>
          <a:ln w="28575">
            <a:solidFill>
              <a:srgbClr val="FDF3E7"/>
            </a:solidFill>
          </a:ln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11" y="1548809"/>
            <a:ext cx="2693234" cy="1866374"/>
          </a:xfrm>
          <a:prstGeom prst="roundRect">
            <a:avLst>
              <a:gd name="adj" fmla="val 6460"/>
            </a:avLst>
          </a:prstGeom>
          <a:ln w="28575">
            <a:solidFill>
              <a:srgbClr val="FDF3E7"/>
            </a:solidFill>
          </a:ln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14" y="3103221"/>
            <a:ext cx="270000" cy="2700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47" y="3103221"/>
            <a:ext cx="270000" cy="2700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2583861-3FB3-4E40-9D1E-8AC19BC74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82" y="3103221"/>
            <a:ext cx="270000" cy="2700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8211559" y="59478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5282" y="141920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88213" y="308656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8724" y="308656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473119" y="3086566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051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63" name="직사각형 62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65" name="그룹 64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67" name="직사각형 66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개인 정보 유출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사회에서 생길 수 있는 도덕 문제 알아보기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물음 </a:t>
            </a:r>
            <a:r>
              <a:rPr lang="en-US" altLang="ko-KR" dirty="0" smtClean="0"/>
              <a:t>1</a:t>
            </a:r>
            <a:r>
              <a:rPr lang="ko-KR" altLang="en-US" dirty="0" smtClean="0"/>
              <a:t> 탭</a:t>
            </a:r>
            <a:r>
              <a:rPr lang="en-US" altLang="ko-KR" dirty="0" smtClean="0"/>
              <a:t>_</a:t>
            </a:r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 dirty="0" err="1"/>
              <a:t>이너탭</a:t>
            </a:r>
            <a:r>
              <a:rPr lang="ko-KR" altLang="en-US" dirty="0"/>
              <a:t> </a:t>
            </a:r>
            <a:r>
              <a:rPr lang="en-US" altLang="ko-KR" dirty="0" smtClean="0"/>
              <a:t>1(</a:t>
            </a:r>
            <a:r>
              <a:rPr lang="ko-KR" altLang="en-US" dirty="0" smtClean="0"/>
              <a:t>늑대 삽화 돋보기 버튼 클릭 시 노출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타이틀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개인 정보 유출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삽화</a:t>
            </a:r>
            <a:r>
              <a:rPr lang="en-US" altLang="ko-KR" dirty="0" smtClean="0"/>
              <a:t>+</a:t>
            </a:r>
            <a:r>
              <a:rPr lang="ko-KR" altLang="en-US" dirty="0" smtClean="0"/>
              <a:t>텍스트 </a:t>
            </a:r>
            <a:r>
              <a:rPr lang="ko-KR" altLang="en-US" dirty="0"/>
              <a:t>삽입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슬라이드 </a:t>
            </a:r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페이지로 이동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 smtClean="0"/>
              <a:t>TIP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닫힘</a:t>
            </a:r>
            <a:endParaRPr lang="en-US" altLang="ko-KR" dirty="0"/>
          </a:p>
          <a:p>
            <a:pPr>
              <a:buAutoNum type="arabicPeriod" startAt="3"/>
            </a:pP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duk_04_05_0002_1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2465100" y="29333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630537" y="29432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77636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857226" y="5038885"/>
            <a:ext cx="4444725" cy="967631"/>
            <a:chOff x="4692820" y="2279387"/>
            <a:chExt cx="5776979" cy="967631"/>
          </a:xfrm>
        </p:grpSpPr>
        <p:grpSp>
          <p:nvGrpSpPr>
            <p:cNvPr id="60" name="그룹 59"/>
            <p:cNvGrpSpPr/>
            <p:nvPr/>
          </p:nvGrpSpPr>
          <p:grpSpPr>
            <a:xfrm>
              <a:off x="4692820" y="2279387"/>
              <a:ext cx="5776979" cy="967631"/>
              <a:chOff x="7551924" y="2823846"/>
              <a:chExt cx="5351092" cy="967631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7551924" y="2868398"/>
                <a:ext cx="5351092" cy="923079"/>
                <a:chOff x="3415564" y="6091378"/>
                <a:chExt cx="5351092" cy="923079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77" name="TextBox 76"/>
                <p:cNvSpPr txBox="1"/>
                <p:nvPr/>
              </p:nvSpPr>
              <p:spPr>
                <a:xfrm>
                  <a:off x="3415564" y="6191112"/>
                  <a:ext cx="5351092" cy="82334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첨단 조작 기술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(</a:t>
                  </a:r>
                  <a:r>
                    <a:rPr lang="ko-KR" altLang="en-US" sz="1600" dirty="0" err="1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딥페이크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)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등 기술로 인해 개인 정보 유출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보이스 피싱 등 피해를 당할 수 있습니다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7551924" y="3002496"/>
                <a:ext cx="5351092" cy="157206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551924" y="2823846"/>
                <a:ext cx="5351092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434803"/>
            <a:ext cx="865974" cy="610118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2278765" y="82979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37" y="738992"/>
            <a:ext cx="750030" cy="556474"/>
          </a:xfrm>
          <a:prstGeom prst="rect">
            <a:avLst/>
          </a:prstGeom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488624" y="901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725862" y="4581929"/>
            <a:ext cx="1775488" cy="320042"/>
            <a:chOff x="4915693" y="4615244"/>
            <a:chExt cx="1775488" cy="32004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08848" y="1328410"/>
            <a:ext cx="9163975" cy="2528105"/>
            <a:chOff x="557875" y="1674508"/>
            <a:chExt cx="8909109" cy="245779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/>
            <a:srcRect l="1184" r="1398"/>
            <a:stretch/>
          </p:blipFill>
          <p:spPr>
            <a:xfrm>
              <a:off x="557875" y="1674509"/>
              <a:ext cx="8909109" cy="2457793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1009499" y="1674508"/>
              <a:ext cx="1599477" cy="237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6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63" name="직사각형 62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65" name="그룹 64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67" name="직사각형 66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사이버 폭력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사회에서 생길 수 있는 도덕 문제 알아보기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물음 </a:t>
            </a:r>
            <a:r>
              <a:rPr lang="en-US" altLang="ko-KR" dirty="0" smtClean="0"/>
              <a:t>1</a:t>
            </a:r>
            <a:r>
              <a:rPr lang="ko-KR" altLang="en-US" dirty="0" smtClean="0"/>
              <a:t> 탭</a:t>
            </a:r>
            <a:r>
              <a:rPr lang="en-US" altLang="ko-KR" dirty="0" smtClean="0"/>
              <a:t>_</a:t>
            </a:r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 dirty="0" err="1"/>
              <a:t>이너탭</a:t>
            </a:r>
            <a:r>
              <a:rPr lang="ko-KR" altLang="en-US" dirty="0"/>
              <a:t> </a:t>
            </a:r>
            <a:r>
              <a:rPr lang="en-US" altLang="ko-KR" dirty="0" smtClean="0"/>
              <a:t>2(</a:t>
            </a:r>
            <a:r>
              <a:rPr lang="ko-KR" altLang="en-US" dirty="0" smtClean="0"/>
              <a:t>여아 삽화 돋보기 버튼 클릭 시 노출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타이틀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사이버 폭력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삽화</a:t>
            </a:r>
            <a:r>
              <a:rPr lang="en-US" altLang="ko-KR" dirty="0" smtClean="0"/>
              <a:t>+</a:t>
            </a:r>
            <a:r>
              <a:rPr lang="ko-KR" altLang="en-US" dirty="0" smtClean="0"/>
              <a:t>텍스트 </a:t>
            </a:r>
            <a:r>
              <a:rPr lang="ko-KR" altLang="en-US" dirty="0"/>
              <a:t>삽입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슬라이드 </a:t>
            </a:r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페이지로 이동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 smtClean="0"/>
              <a:t>TIP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닫힘</a:t>
            </a:r>
            <a:endParaRPr lang="en-US" altLang="ko-KR" dirty="0"/>
          </a:p>
          <a:p>
            <a:pPr>
              <a:buAutoNum type="arabicPeriod" startAt="3"/>
            </a:pP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duk_04_05_0002_2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2465100" y="29333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630537" y="29432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77636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5075340" y="5038885"/>
            <a:ext cx="4226612" cy="967631"/>
            <a:chOff x="4976311" y="2279387"/>
            <a:chExt cx="5493489" cy="967631"/>
          </a:xfrm>
        </p:grpSpPr>
        <p:grpSp>
          <p:nvGrpSpPr>
            <p:cNvPr id="60" name="그룹 59"/>
            <p:cNvGrpSpPr/>
            <p:nvPr/>
          </p:nvGrpSpPr>
          <p:grpSpPr>
            <a:xfrm>
              <a:off x="4976311" y="2279387"/>
              <a:ext cx="5493489" cy="967631"/>
              <a:chOff x="7814515" y="2823846"/>
              <a:chExt cx="5088501" cy="967631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7814515" y="2868398"/>
                <a:ext cx="5088501" cy="923079"/>
                <a:chOff x="3678155" y="6091378"/>
                <a:chExt cx="5088501" cy="923079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77" name="TextBox 76"/>
                <p:cNvSpPr txBox="1"/>
                <p:nvPr/>
              </p:nvSpPr>
              <p:spPr>
                <a:xfrm>
                  <a:off x="3678155" y="6191112"/>
                  <a:ext cx="5088501" cy="82334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사이버 폭력은 집에서도 쉴 수 없고 피할 수 없는 고통을 가할 수 있습니다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7814515" y="3002496"/>
                <a:ext cx="5088501" cy="149317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814515" y="2823846"/>
                <a:ext cx="5088501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타원 55"/>
          <p:cNvSpPr/>
          <p:nvPr/>
        </p:nvSpPr>
        <p:spPr>
          <a:xfrm>
            <a:off x="2278765" y="82979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725862" y="4581929"/>
            <a:ext cx="1775488" cy="320042"/>
            <a:chOff x="4915693" y="4615244"/>
            <a:chExt cx="1775488" cy="32004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4764" y="434803"/>
            <a:ext cx="865849" cy="60557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16998" y="1223875"/>
            <a:ext cx="9119977" cy="2844764"/>
            <a:chOff x="886680" y="1475693"/>
            <a:chExt cx="8306959" cy="259116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680" y="1475693"/>
              <a:ext cx="8306959" cy="2591162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1065402" y="1475693"/>
              <a:ext cx="1213363" cy="215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488624" y="901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37" y="738992"/>
            <a:ext cx="750030" cy="5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216508"/>
            <a:ext cx="9353974" cy="4773502"/>
            <a:chOff x="0" y="216508"/>
            <a:chExt cx="9353974" cy="4773502"/>
          </a:xfrm>
        </p:grpSpPr>
        <p:sp>
          <p:nvSpPr>
            <p:cNvPr id="63" name="직사각형 62"/>
            <p:cNvSpPr/>
            <p:nvPr/>
          </p:nvSpPr>
          <p:spPr>
            <a:xfrm>
              <a:off x="0" y="227199"/>
              <a:ext cx="9353974" cy="4762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93" y="227196"/>
              <a:ext cx="476281" cy="476090"/>
            </a:xfrm>
            <a:prstGeom prst="rect">
              <a:avLst/>
            </a:prstGeom>
          </p:spPr>
        </p:pic>
        <p:grpSp>
          <p:nvGrpSpPr>
            <p:cNvPr id="65" name="그룹 64"/>
            <p:cNvGrpSpPr/>
            <p:nvPr/>
          </p:nvGrpSpPr>
          <p:grpSpPr>
            <a:xfrm>
              <a:off x="2820960" y="216508"/>
              <a:ext cx="3590134" cy="495487"/>
              <a:chOff x="2145174" y="796814"/>
              <a:chExt cx="1963746" cy="324196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145174" y="796814"/>
                <a:ext cx="1963746" cy="324196"/>
                <a:chOff x="2114549" y="792163"/>
                <a:chExt cx="1963746" cy="324196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549" y="792163"/>
                  <a:ext cx="247650" cy="324196"/>
                </a:xfrm>
                <a:prstGeom prst="rect">
                  <a:avLst/>
                </a:prstGeom>
              </p:spPr>
            </p:pic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0645" y="792163"/>
                  <a:ext cx="247650" cy="324196"/>
                </a:xfrm>
                <a:prstGeom prst="rect">
                  <a:avLst/>
                </a:prstGeom>
              </p:spPr>
            </p:pic>
          </p:grpSp>
          <p:sp>
            <p:nvSpPr>
              <p:cNvPr id="67" name="직사각형 66"/>
              <p:cNvSpPr/>
              <p:nvPr/>
            </p:nvSpPr>
            <p:spPr>
              <a:xfrm>
                <a:off x="2390328" y="796880"/>
                <a:ext cx="1475229" cy="32413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2200" spc="-15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가짜 영상 제작</a:t>
                </a:r>
                <a:endParaRPr lang="ko-KR" altLang="en-US" sz="2200" spc="-15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사회에서 생길 수 있는 도덕 문제 알아보기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물음 </a:t>
            </a:r>
            <a:r>
              <a:rPr lang="en-US" altLang="ko-KR" dirty="0" smtClean="0"/>
              <a:t>1</a:t>
            </a:r>
            <a:r>
              <a:rPr lang="ko-KR" altLang="en-US" dirty="0" smtClean="0"/>
              <a:t> 탭</a:t>
            </a:r>
            <a:r>
              <a:rPr lang="en-US" altLang="ko-KR" dirty="0" smtClean="0"/>
              <a:t>_</a:t>
            </a:r>
            <a:r>
              <a:rPr lang="ko-KR" altLang="en-US" dirty="0" err="1"/>
              <a:t>풀팝업</a:t>
            </a:r>
            <a:r>
              <a:rPr lang="ko-KR" altLang="en-US" dirty="0"/>
              <a:t> </a:t>
            </a:r>
            <a:r>
              <a:rPr lang="ko-KR" altLang="en-US" dirty="0" err="1"/>
              <a:t>이너탭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en-US" altLang="ko-KR" dirty="0" smtClean="0"/>
              <a:t>(</a:t>
            </a:r>
            <a:r>
              <a:rPr lang="ko-KR" altLang="en-US" dirty="0"/>
              <a:t>남</a:t>
            </a:r>
            <a:r>
              <a:rPr lang="ko-KR" altLang="en-US" dirty="0" smtClean="0"/>
              <a:t>아 삽화 돋보기 버튼 클릭 시 노출</a:t>
            </a:r>
            <a:r>
              <a:rPr lang="en-US" altLang="ko-KR" dirty="0" smtClean="0"/>
              <a:t>)]</a:t>
            </a:r>
            <a:endParaRPr lang="en-US" altLang="ko-KR" dirty="0"/>
          </a:p>
          <a:p>
            <a:r>
              <a:rPr lang="ko-KR" altLang="en-US" dirty="0" err="1"/>
              <a:t>풀팝업</a:t>
            </a:r>
            <a:r>
              <a:rPr lang="ko-KR" altLang="en-US" dirty="0"/>
              <a:t> 타이틀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가짜 영상 제작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삽화</a:t>
            </a:r>
            <a:r>
              <a:rPr lang="en-US" altLang="ko-KR" dirty="0" smtClean="0"/>
              <a:t>+</a:t>
            </a:r>
            <a:r>
              <a:rPr lang="ko-KR" altLang="en-US" dirty="0" smtClean="0"/>
              <a:t>텍스트 </a:t>
            </a:r>
            <a:r>
              <a:rPr lang="ko-KR" altLang="en-US" dirty="0"/>
              <a:t>삽입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슬라이드 </a:t>
            </a:r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페이지로 이동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 smtClean="0"/>
              <a:t>TIP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닫힘</a:t>
            </a:r>
            <a:endParaRPr lang="en-US" altLang="ko-KR" dirty="0"/>
          </a:p>
          <a:p>
            <a:pPr>
              <a:buAutoNum type="arabicPeriod" startAt="3"/>
            </a:pP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duk_04_05_0002_3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2465100" y="293339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630537" y="29432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77636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5075340" y="5038885"/>
            <a:ext cx="4226612" cy="967631"/>
            <a:chOff x="4976311" y="2279387"/>
            <a:chExt cx="5493489" cy="967631"/>
          </a:xfrm>
        </p:grpSpPr>
        <p:grpSp>
          <p:nvGrpSpPr>
            <p:cNvPr id="60" name="그룹 59"/>
            <p:cNvGrpSpPr/>
            <p:nvPr/>
          </p:nvGrpSpPr>
          <p:grpSpPr>
            <a:xfrm>
              <a:off x="4976311" y="2279387"/>
              <a:ext cx="5493489" cy="967631"/>
              <a:chOff x="7814515" y="2823846"/>
              <a:chExt cx="5088501" cy="967631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7814515" y="2868398"/>
                <a:ext cx="5088501" cy="923079"/>
                <a:chOff x="3678155" y="6091378"/>
                <a:chExt cx="5088501" cy="923079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77" name="TextBox 76"/>
                <p:cNvSpPr txBox="1"/>
                <p:nvPr/>
              </p:nvSpPr>
              <p:spPr>
                <a:xfrm>
                  <a:off x="3678155" y="6191112"/>
                  <a:ext cx="5088501" cy="82334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재미 삼아 또는 생각 없이 가짜 뉴스를 만들거나 </a:t>
                  </a:r>
                  <a:r>
                    <a:rPr lang="ko-KR" altLang="en-US" sz="1600" dirty="0" err="1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딥페이크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사진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, </a:t>
                  </a: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영상을 만들지 않도록 주의합니다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7814515" y="3002496"/>
                <a:ext cx="5088501" cy="149317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814515" y="2823846"/>
                <a:ext cx="5088501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타원 55"/>
          <p:cNvSpPr/>
          <p:nvPr/>
        </p:nvSpPr>
        <p:spPr>
          <a:xfrm>
            <a:off x="2278765" y="82979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725862" y="4581929"/>
            <a:ext cx="1775488" cy="320042"/>
            <a:chOff x="4915693" y="4615244"/>
            <a:chExt cx="1775488" cy="32004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488624" y="901995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37" y="738992"/>
            <a:ext cx="750030" cy="55647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619" y="1415276"/>
            <a:ext cx="9202434" cy="2554811"/>
            <a:chOff x="269990" y="1329417"/>
            <a:chExt cx="9202434" cy="25548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990" y="1331172"/>
              <a:ext cx="9202434" cy="2553056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964735" y="1329417"/>
              <a:ext cx="1500366" cy="119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435591"/>
            <a:ext cx="869495" cy="5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물음 </a:t>
            </a:r>
            <a:r>
              <a:rPr lang="en-US" altLang="ko-KR" dirty="0"/>
              <a:t>1/</a:t>
            </a:r>
            <a:r>
              <a:rPr lang="ko-KR" altLang="en-US" dirty="0">
                <a:solidFill>
                  <a:srgbClr val="FF6600"/>
                </a:solidFill>
              </a:rPr>
              <a:t>물음 </a:t>
            </a:r>
            <a:r>
              <a:rPr lang="en-US" altLang="ko-KR" dirty="0">
                <a:solidFill>
                  <a:srgbClr val="FF6600"/>
                </a:solidFill>
              </a:rPr>
              <a:t>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이 밖에도 디지털 사회의 도덕 문제에는 어떤 것이 더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사회에서 생길 수 있는 도덕 문제 </a:t>
            </a:r>
            <a:r>
              <a:rPr lang="ko-KR" altLang="en-US" dirty="0" smtClean="0"/>
              <a:t>알아보기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[101_</a:t>
            </a:r>
            <a:r>
              <a:rPr lang="ko-KR" altLang="en-US" dirty="0" smtClean="0"/>
              <a:t>물음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]</a:t>
            </a:r>
          </a:p>
          <a:p>
            <a:r>
              <a:rPr lang="ko-KR" altLang="en-US" dirty="0"/>
              <a:t>원형 캐릭터</a:t>
            </a:r>
            <a:r>
              <a:rPr lang="en-US" altLang="ko-KR" dirty="0"/>
              <a:t>+</a:t>
            </a:r>
            <a:r>
              <a:rPr lang="ko-KR" altLang="en-US" dirty="0"/>
              <a:t>고정 </a:t>
            </a:r>
            <a:r>
              <a:rPr lang="ko-KR" altLang="en-US" dirty="0" err="1"/>
              <a:t>말풍선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캐릭터 모션</a:t>
            </a:r>
            <a:r>
              <a:rPr lang="en-US" altLang="ko-KR" dirty="0"/>
              <a:t>X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1-1 </a:t>
            </a:r>
            <a:r>
              <a:rPr lang="ko-KR" altLang="en-US" dirty="0" err="1"/>
              <a:t>말풍선은</a:t>
            </a:r>
            <a:r>
              <a:rPr lang="en-US" altLang="ko-KR" dirty="0"/>
              <a:t> </a:t>
            </a:r>
            <a:r>
              <a:rPr lang="ko-KR" altLang="en-US" dirty="0"/>
              <a:t>고정 텍스트 </a:t>
            </a:r>
            <a:r>
              <a:rPr lang="en-US" altLang="ko-KR" dirty="0"/>
              <a:t>/ 1-2 </a:t>
            </a:r>
            <a:r>
              <a:rPr lang="ko-KR" altLang="en-US" dirty="0" err="1"/>
              <a:t>말풍선</a:t>
            </a:r>
            <a:r>
              <a:rPr lang="ko-KR" altLang="en-US" dirty="0"/>
              <a:t> 내부는 직접 쓰기 기능 추가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다시 하기 버튼 클릭 시</a:t>
            </a:r>
            <a:r>
              <a:rPr lang="en-US" altLang="ko-KR" dirty="0"/>
              <a:t>, </a:t>
            </a:r>
            <a:r>
              <a:rPr lang="ko-KR" altLang="en-US" dirty="0"/>
              <a:t>텍스트 사라지고 다시 쓸 수 있음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 smtClean="0"/>
              <a:t>다시 </a:t>
            </a:r>
            <a:r>
              <a:rPr lang="ko-KR" altLang="en-US" dirty="0"/>
              <a:t>하기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버튼 클릭 시</a:t>
            </a:r>
            <a:r>
              <a:rPr lang="en-US" altLang="ko-KR" dirty="0"/>
              <a:t> 1-2 </a:t>
            </a:r>
            <a:r>
              <a:rPr lang="ko-KR" altLang="en-US" dirty="0" err="1"/>
              <a:t>말풍선</a:t>
            </a:r>
            <a:r>
              <a:rPr lang="ko-KR" altLang="en-US" dirty="0"/>
              <a:t> 텍스트 모두 삭제되고 다시 직접 쓰기 가능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99093-1C22-4C55-A13E-70829AB3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1" y="1281710"/>
            <a:ext cx="1476000" cy="147154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985333" y="4591520"/>
            <a:ext cx="997200" cy="313585"/>
            <a:chOff x="2496156" y="4776022"/>
            <a:chExt cx="997200" cy="31358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56" y="4776022"/>
              <a:ext cx="997200" cy="31358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856840" y="4823044"/>
              <a:ext cx="501822" cy="218461"/>
            </a:xfrm>
            <a:prstGeom prst="rect">
              <a:avLst/>
            </a:prstGeom>
            <a:solidFill>
              <a:srgbClr val="00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0096" y="4812868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50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다시 하기</a:t>
              </a:r>
              <a:endParaRPr lang="ko-KR" altLang="en-US" sz="9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3D97363-851D-4649-B051-799D2C46A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66" y="2928421"/>
            <a:ext cx="1476000" cy="1476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016144" y="1391087"/>
            <a:ext cx="6956022" cy="1189550"/>
            <a:chOff x="2933476" y="-369722"/>
            <a:chExt cx="6956022" cy="118955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220231" y="-369722"/>
              <a:ext cx="6669267" cy="1189550"/>
            </a:xfrm>
            <a:prstGeom prst="roundRect">
              <a:avLst>
                <a:gd name="adj" fmla="val 8031"/>
              </a:avLst>
            </a:prstGeom>
            <a:solidFill>
              <a:srgbClr val="F5F7E5"/>
            </a:solidFill>
            <a:ln w="28575">
              <a:solidFill>
                <a:srgbClr val="D7DE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다른 사람의 글</a:t>
              </a:r>
              <a:r>
                <a:rPr lang="en-US" altLang="ko-KR" sz="23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23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그림 등을</a:t>
              </a:r>
              <a:endParaRPr lang="en-US" altLang="ko-KR" sz="23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algn="ctr"/>
              <a:r>
                <a:rPr lang="ko-KR" altLang="en-US" sz="23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함부로 가져오는 문제가 있습니다</a:t>
              </a:r>
              <a:r>
                <a:rPr lang="en-US" altLang="ko-KR" sz="2300" spc="-15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</a:t>
              </a:r>
              <a:endParaRPr lang="ko-KR" altLang="en-US" sz="2300" spc="-15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5400000" flipV="1">
              <a:off x="2968078" y="86645"/>
              <a:ext cx="207612" cy="276816"/>
            </a:xfrm>
            <a:prstGeom prst="triangle">
              <a:avLst/>
            </a:prstGeom>
            <a:solidFill>
              <a:srgbClr val="D7DEA3"/>
            </a:solidFill>
            <a:ln w="28575">
              <a:solidFill>
                <a:srgbClr val="D7DE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45091" y="3151042"/>
            <a:ext cx="6669267" cy="1195231"/>
          </a:xfrm>
          <a:prstGeom prst="roundRect">
            <a:avLst>
              <a:gd name="adj" fmla="val 9509"/>
            </a:avLst>
          </a:prstGeom>
          <a:solidFill>
            <a:srgbClr val="FDF3E7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spc="-15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 flipV="1">
            <a:off x="7167626" y="3600310"/>
            <a:ext cx="222520" cy="296693"/>
          </a:xfrm>
          <a:prstGeom prst="triangle">
            <a:avLst/>
          </a:prstGeom>
          <a:solidFill>
            <a:srgbClr val="FFD89F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4873" y="3249249"/>
            <a:ext cx="13340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>
                <a:solidFill>
                  <a:schemeClr val="bg1">
                    <a:lumMod val="75000"/>
                  </a:schemeClr>
                </a:solidFill>
              </a:rPr>
              <a:t>직접 쓰기</a:t>
            </a:r>
            <a:endParaRPr lang="ko-KR" altLang="en-US" sz="2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5490" y="1374474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715376" y="461209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543801" y="1445141"/>
            <a:ext cx="412846" cy="261610"/>
            <a:chOff x="-410194" y="2927305"/>
            <a:chExt cx="412846" cy="261610"/>
          </a:xfrm>
        </p:grpSpPr>
        <p:sp>
          <p:nvSpPr>
            <p:cNvPr id="27" name="타원 26"/>
            <p:cNvSpPr/>
            <p:nvPr/>
          </p:nvSpPr>
          <p:spPr>
            <a:xfrm>
              <a:off x="-332805" y="2927305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10194" y="2927305"/>
              <a:ext cx="412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-1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17693" y="3198399"/>
            <a:ext cx="412846" cy="261610"/>
            <a:chOff x="-410194" y="2927305"/>
            <a:chExt cx="412846" cy="261610"/>
          </a:xfrm>
        </p:grpSpPr>
        <p:sp>
          <p:nvSpPr>
            <p:cNvPr id="30" name="타원 29"/>
            <p:cNvSpPr/>
            <p:nvPr/>
          </p:nvSpPr>
          <p:spPr>
            <a:xfrm>
              <a:off x="-332805" y="2927305"/>
              <a:ext cx="259200" cy="2592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txBody>
            <a:bodyPr rtlCol="0" anchor="ctr"/>
            <a:lstStyle/>
            <a:p>
              <a:pPr algn="ctr" defTabSz="1097280"/>
              <a:endParaRPr lang="ko-KR" altLang="en-US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410194" y="2927305"/>
              <a:ext cx="412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1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-2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93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이번 시간에 배울 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duk_04_05_0002_102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[102]</a:t>
            </a:r>
          </a:p>
          <a:p>
            <a:r>
              <a:rPr lang="ko-KR" altLang="en-US" dirty="0"/>
              <a:t>텍스트 및 쪽수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텍스트</a:t>
            </a:r>
            <a:r>
              <a:rPr lang="en-US" altLang="ko-KR" dirty="0"/>
              <a:t>+</a:t>
            </a:r>
            <a:r>
              <a:rPr lang="ko-KR" altLang="en-US" dirty="0"/>
              <a:t>개체 노출 효과 적용</a:t>
            </a:r>
            <a:r>
              <a:rPr lang="en-US" altLang="ko-KR" dirty="0"/>
              <a:t>(</a:t>
            </a:r>
            <a:r>
              <a:rPr lang="ko-KR" altLang="en-US" dirty="0"/>
              <a:t>하단 링크 참고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일부 텍스트 </a:t>
            </a:r>
            <a:r>
              <a:rPr lang="ko-KR" altLang="en-US" dirty="0" err="1"/>
              <a:t>별색값</a:t>
            </a:r>
            <a:r>
              <a:rPr lang="en-US" altLang="ko-KR" dirty="0"/>
              <a:t>: #FF6600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https://cdata2.tsherpa.co.kr/tsherpa/multimedia/Flash/2022/curri/index.html?flashxmlnum=nymph98920&amp;classno=E-curri03-social-K_2022/31/so_k_0301_0101_0001/so_k_0301_0101_0001_103.html&amp;id=1441105&amp;classa=1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3000" dirty="0" smtClean="0">
                <a:solidFill>
                  <a:srgbClr val="FF6600"/>
                </a:solidFill>
              </a:rPr>
              <a:t>디지털 사회</a:t>
            </a:r>
            <a:r>
              <a:rPr lang="ko-KR" altLang="en-US" sz="3000" dirty="0" smtClean="0"/>
              <a:t>에서 생길 수 있는 </a:t>
            </a:r>
            <a:r>
              <a:rPr lang="ko-KR" altLang="en-US" sz="3000" dirty="0" smtClean="0">
                <a:solidFill>
                  <a:srgbClr val="FF6600"/>
                </a:solidFill>
              </a:rPr>
              <a:t>도덕 문제</a:t>
            </a:r>
            <a:r>
              <a:rPr lang="ko-KR" altLang="en-US" sz="3000" dirty="0" smtClean="0"/>
              <a:t>를 알아보고</a:t>
            </a:r>
            <a:endParaRPr lang="en-US" altLang="ko-KR" sz="3000" dirty="0" smtClean="0"/>
          </a:p>
          <a:p>
            <a:r>
              <a:rPr lang="ko-KR" altLang="en-US" sz="3000" dirty="0" smtClean="0"/>
              <a:t>문제의 </a:t>
            </a:r>
            <a:r>
              <a:rPr lang="ko-KR" altLang="en-US" sz="3000" dirty="0" smtClean="0">
                <a:solidFill>
                  <a:srgbClr val="FF6600"/>
                </a:solidFill>
              </a:rPr>
              <a:t>해결 방법</a:t>
            </a:r>
            <a:r>
              <a:rPr lang="ko-KR" altLang="en-US" sz="3000" dirty="0" smtClean="0"/>
              <a:t>을 생각해 봅시다</a:t>
            </a:r>
            <a:r>
              <a:rPr lang="en-US" altLang="ko-KR" sz="3000" dirty="0" smtClean="0"/>
              <a:t>.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 smtClean="0"/>
              <a:t>76~77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pc="-150" dirty="0" smtClean="0"/>
              <a:t>디지털 사회에서 발생하는 도덕 문제를 해결하는 방법은 무엇일까요</a:t>
            </a:r>
            <a:r>
              <a:rPr lang="en-US" altLang="ko-KR" spc="-150" dirty="0" smtClean="0"/>
              <a:t>?</a:t>
            </a:r>
            <a:endParaRPr lang="ko-KR" altLang="en-US" spc="-15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삽화 </a:t>
            </a:r>
            <a:endParaRPr lang="en-US" altLang="ko-KR" dirty="0" smtClean="0"/>
          </a:p>
          <a:p>
            <a:r>
              <a:rPr lang="en-US" altLang="ko-KR" dirty="0" smtClean="0"/>
              <a:t>duk_04_05_0002_4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디지털 사회의 도덕 문제 해결 방법 </a:t>
            </a:r>
            <a:r>
              <a:rPr lang="ko-KR" altLang="en-US" dirty="0" smtClean="0"/>
              <a:t>찾아보기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duk_04_05_0002_201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[201_</a:t>
            </a: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1]</a:t>
            </a:r>
          </a:p>
          <a:p>
            <a:r>
              <a:rPr lang="ko-KR" altLang="en-US" dirty="0" smtClean="0"/>
              <a:t>텍스트 박스</a:t>
            </a:r>
            <a:endParaRPr lang="en-US" altLang="ko-KR" dirty="0" smtClean="0"/>
          </a:p>
          <a:p>
            <a:r>
              <a:rPr lang="ko-KR" altLang="en-US" dirty="0" smtClean="0"/>
              <a:t>삽화</a:t>
            </a:r>
            <a:endParaRPr lang="en-US" altLang="ko-KR" dirty="0" smtClean="0"/>
          </a:p>
          <a:p>
            <a:r>
              <a:rPr lang="ko-KR" altLang="en-US" dirty="0" smtClean="0"/>
              <a:t>예 보기 버튼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 보기 버튼 클릭 시 </a:t>
            </a:r>
            <a:r>
              <a:rPr lang="ko-KR" altLang="en-US" dirty="0" err="1" smtClean="0"/>
              <a:t>말풍선</a:t>
            </a:r>
            <a:r>
              <a:rPr lang="ko-KR" altLang="en-US" dirty="0" smtClean="0"/>
              <a:t> 텍스트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</a:t>
            </a:r>
            <a:r>
              <a:rPr lang="en-US" altLang="ko-KR" dirty="0"/>
              <a:t> </a:t>
            </a:r>
            <a:r>
              <a:rPr lang="ko-KR" altLang="en-US" dirty="0" smtClean="0"/>
              <a:t>버튼 클릭 전에는 텍스트 보이지 않음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재클릭</a:t>
            </a:r>
            <a:r>
              <a:rPr lang="ko-KR" altLang="en-US" dirty="0" smtClean="0"/>
              <a:t> 시 예 보기 버튼으로 </a:t>
            </a:r>
            <a:r>
              <a:rPr lang="ko-KR" altLang="en-US" dirty="0" err="1" smtClean="0"/>
              <a:t>토글됨</a:t>
            </a:r>
            <a:endParaRPr lang="en-US" altLang="ko-KR" dirty="0" smtClean="0"/>
          </a:p>
          <a:p>
            <a:pPr>
              <a:buAutoNum type="arabicPeriod" startAt="4"/>
            </a:pPr>
            <a:r>
              <a:rPr lang="en-US" altLang="ko-KR" dirty="0" smtClean="0"/>
              <a:t>TIP </a:t>
            </a:r>
            <a:r>
              <a:rPr lang="ko-KR" altLang="en-US" dirty="0" smtClean="0"/>
              <a:t>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TIP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미니 팝업 노출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  <a:r>
              <a:rPr lang="en-US" altLang="ko-KR" dirty="0"/>
              <a:t>,</a:t>
            </a:r>
            <a:r>
              <a:rPr lang="ko-KR" altLang="en-US" dirty="0"/>
              <a:t> 미니 팝업 </a:t>
            </a:r>
            <a:r>
              <a:rPr lang="ko-KR" altLang="en-US" dirty="0" smtClean="0"/>
              <a:t>닫힘</a:t>
            </a:r>
            <a:endParaRPr lang="en-US" altLang="ko-KR" dirty="0" smtClean="0"/>
          </a:p>
          <a:p>
            <a:pPr>
              <a:buAutoNum type="arabicPeriod" startAt="5"/>
            </a:pPr>
            <a:r>
              <a:rPr lang="ko-KR" altLang="en-US" dirty="0" err="1" smtClean="0"/>
              <a:t>이너탭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duk_04_05_0002_4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25985" y="5057958"/>
            <a:ext cx="3823942" cy="683143"/>
            <a:chOff x="5499677" y="2279387"/>
            <a:chExt cx="4970124" cy="68314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99677" y="2279387"/>
              <a:ext cx="4970124" cy="683143"/>
              <a:chOff x="8299297" y="2823846"/>
              <a:chExt cx="4603719" cy="683143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8299297" y="2868398"/>
                <a:ext cx="4603717" cy="638591"/>
                <a:chOff x="4162937" y="6091378"/>
                <a:chExt cx="4603717" cy="63859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34580" y="6091378"/>
                  <a:ext cx="201677" cy="195171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4162937" y="6191113"/>
                  <a:ext cx="4603717" cy="53885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 algn="just">
                    <a:defRPr/>
                  </a:pPr>
                  <a:endParaRPr lang="en-US" altLang="ko-KR" sz="1200" dirty="0" smtClean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  <a:p>
                  <a:pPr algn="just">
                    <a:defRPr/>
                  </a:pPr>
                  <a:r>
                    <a:rPr lang="ko-KR" altLang="en-US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이 외에도 해결 방안을 다양하게 말해 봅시다</a:t>
                  </a:r>
                  <a:r>
                    <a:rPr lang="en-US" altLang="ko-KR" sz="1600" dirty="0" smtClean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299297" y="3002497"/>
                <a:ext cx="4603719" cy="123400"/>
              </a:xfrm>
              <a:prstGeom prst="roundRect">
                <a:avLst>
                  <a:gd name="adj" fmla="val 0"/>
                </a:avLst>
              </a:prstGeom>
              <a:solidFill>
                <a:srgbClr val="006EE6"/>
              </a:solidFill>
            </p:spPr>
            <p:txBody>
              <a:bodyPr wrap="square" rtlCol="0">
                <a:spAutoFit/>
              </a:bodyPr>
              <a:lstStyle/>
              <a:p>
                <a:endParaRPr lang="ko-KR" altLang="en-US" sz="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299297" y="2823846"/>
                <a:ext cx="4603719" cy="293465"/>
              </a:xfrm>
              <a:prstGeom prst="roundRect">
                <a:avLst>
                  <a:gd name="adj" fmla="val 30608"/>
                </a:avLst>
              </a:prstGeom>
              <a:solidFill>
                <a:srgbClr val="006EE6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Tip</a:t>
                </a:r>
                <a:endPara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flipH="1">
              <a:off x="10190030" y="2378725"/>
              <a:ext cx="139046" cy="132496"/>
              <a:chOff x="11455035" y="2124511"/>
              <a:chExt cx="169521" cy="169492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11455035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11455064" y="2124511"/>
                <a:ext cx="169492" cy="169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타원 32"/>
          <p:cNvSpPr/>
          <p:nvPr/>
        </p:nvSpPr>
        <p:spPr>
          <a:xfrm>
            <a:off x="3586693" y="4609751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5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1FA379-0D3F-41A6-B773-0B21635E0F84}"/>
              </a:ext>
            </a:extLst>
          </p:cNvPr>
          <p:cNvGrpSpPr/>
          <p:nvPr/>
        </p:nvGrpSpPr>
        <p:grpSpPr>
          <a:xfrm>
            <a:off x="3803091" y="4581929"/>
            <a:ext cx="1775488" cy="320042"/>
            <a:chOff x="4915693" y="4615244"/>
            <a:chExt cx="1775488" cy="32004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11F47A-9881-4C89-82EE-2516F9D79B2D}"/>
                </a:ext>
              </a:extLst>
            </p:cNvPr>
            <p:cNvGrpSpPr/>
            <p:nvPr/>
          </p:nvGrpSpPr>
          <p:grpSpPr>
            <a:xfrm>
              <a:off x="5196840" y="4615244"/>
              <a:ext cx="1494341" cy="320042"/>
              <a:chOff x="2272636" y="5006256"/>
              <a:chExt cx="1494341" cy="32004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138F252-8DCD-4837-A3EF-917F1F69A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319" t="87963" r="55878" b="4606"/>
              <a:stretch/>
            </p:blipFill>
            <p:spPr>
              <a:xfrm>
                <a:off x="2272636" y="5008732"/>
                <a:ext cx="1165889" cy="31756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734CC75-C44A-41D3-8DDE-24929A254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283" t="87905" r="21923" b="4606"/>
              <a:stretch/>
            </p:blipFill>
            <p:spPr>
              <a:xfrm>
                <a:off x="3452969" y="5006256"/>
                <a:ext cx="314008" cy="320041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7176A7-1CBD-4500-94DE-A08D6D3FE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10" t="87905" r="73334" b="4704"/>
            <a:stretch/>
          </p:blipFill>
          <p:spPr>
            <a:xfrm>
              <a:off x="4915693" y="4619435"/>
              <a:ext cx="304932" cy="31585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49"/>
          <a:stretch/>
        </p:blipFill>
        <p:spPr>
          <a:xfrm>
            <a:off x="400569" y="1549639"/>
            <a:ext cx="8580533" cy="306229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8508917" y="12321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4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EE27F6-9A3B-448D-B61B-01A313F02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30" y="1069105"/>
            <a:ext cx="750030" cy="55647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654" y1="50847" x2="74691" y2="50847"/>
                        <a14:foregroundMark x1="53086" y1="38983" x2="76543" y2="38983"/>
                        <a14:foregroundMark x1="59259" y1="57627" x2="67901" y2="57627"/>
                        <a14:foregroundMark x1="53086" y1="62712" x2="69136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755" y="2278702"/>
            <a:ext cx="840067" cy="305950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2349786" y="1070057"/>
            <a:ext cx="4682100" cy="524495"/>
          </a:xfrm>
          <a:prstGeom prst="roundRect">
            <a:avLst/>
          </a:prstGeom>
          <a:solidFill>
            <a:srgbClr val="FFEBCD"/>
          </a:solidFill>
          <a:ln w="28575">
            <a:solidFill>
              <a:srgbClr val="FFD8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개인 정보가 유출됐어요</a:t>
            </a:r>
            <a:r>
              <a:rPr lang="en-US" altLang="ko-KR" sz="2500" spc="-150" dirty="0" smtClean="0">
                <a:solidFill>
                  <a:schemeClr val="tx1">
                    <a:lumMod val="50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2500" spc="-150" dirty="0">
              <a:solidFill>
                <a:schemeClr val="tx1">
                  <a:lumMod val="50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147373" y="118103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1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4561235" y="1897808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 smtClean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2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25CCEFF-F72D-3E76-21F5-1BE1A943ABB7}"/>
              </a:ext>
            </a:extLst>
          </p:cNvPr>
          <p:cNvSpPr/>
          <p:nvPr/>
        </p:nvSpPr>
        <p:spPr>
          <a:xfrm>
            <a:off x="2009528" y="2302077"/>
            <a:ext cx="259200" cy="2592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txBody>
          <a:bodyPr rtlCol="0" anchor="ctr"/>
          <a:lstStyle/>
          <a:p>
            <a:pPr algn="ctr" defTabSz="1097280"/>
            <a:r>
              <a:rPr lang="en-US" altLang="ko-KR" sz="1200" b="1" dirty="0">
                <a:solidFill>
                  <a:prstClr val="white">
                    <a:lumMod val="95000"/>
                  </a:prstClr>
                </a:solidFill>
                <a:latin typeface="Noto Sans KR"/>
                <a:ea typeface="Noto Sans KR"/>
              </a:rPr>
              <a:t>3</a:t>
            </a:r>
            <a:endParaRPr lang="ko-KR" altLang="en-US" sz="1200" b="1" dirty="0">
              <a:solidFill>
                <a:prstClr val="white">
                  <a:lumMod val="95000"/>
                </a:prstClr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9374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Medium"/>
        <a:ea typeface="Noto Sans KR Medium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1475</Words>
  <Application>Microsoft Office PowerPoint</Application>
  <PresentationFormat>와이드스크린</PresentationFormat>
  <Paragraphs>361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Noto Sans KR</vt:lpstr>
      <vt:lpstr>Noto Sans KR Black</vt:lpstr>
      <vt:lpstr>Noto Sans KR ExtraBold</vt:lpstr>
      <vt:lpstr>Noto Sans KR Medium</vt:lpstr>
      <vt:lpstr>Noto Sans KR SemiBold</vt:lpstr>
      <vt:lpstr>맑은 고딕</vt:lpstr>
      <vt:lpstr>여기어때 잘난체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이영현</dc:creator>
  <cp:lastModifiedBy>이영현</cp:lastModifiedBy>
  <cp:revision>180</cp:revision>
  <dcterms:created xsi:type="dcterms:W3CDTF">2024-10-14T06:06:43Z</dcterms:created>
  <dcterms:modified xsi:type="dcterms:W3CDTF">2025-05-22T04:56:08Z</dcterms:modified>
</cp:coreProperties>
</file>